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29" r:id="rId1"/>
  </p:sldMasterIdLst>
  <p:sldIdLst>
    <p:sldId id="256" r:id="rId2"/>
    <p:sldId id="266" r:id="rId3"/>
    <p:sldId id="265" r:id="rId4"/>
    <p:sldId id="258" r:id="rId5"/>
    <p:sldId id="268" r:id="rId6"/>
    <p:sldId id="259" r:id="rId7"/>
    <p:sldId id="257" r:id="rId8"/>
    <p:sldId id="261" r:id="rId9"/>
    <p:sldId id="260" r:id="rId10"/>
    <p:sldId id="262" r:id="rId11"/>
    <p:sldId id="269" r:id="rId12"/>
    <p:sldId id="267" r:id="rId13"/>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1"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064A2EB-90E2-444A-9B18-3896E9B05140}" type="datetimeFigureOut">
              <a:rPr lang="el-GR" smtClean="0"/>
              <a:pPr/>
              <a:t>22/2/2020</a:t>
            </a:fld>
            <a:endParaRPr lang="el-GR"/>
          </a:p>
        </p:txBody>
      </p:sp>
      <p:sp>
        <p:nvSpPr>
          <p:cNvPr id="5" name="Footer Placeholder 4"/>
          <p:cNvSpPr>
            <a:spLocks noGrp="1"/>
          </p:cNvSpPr>
          <p:nvPr>
            <p:ph type="ftr" sz="quarter" idx="11"/>
          </p:nvPr>
        </p:nvSpPr>
        <p:spPr>
          <a:xfrm>
            <a:off x="1921934" y="5054602"/>
            <a:ext cx="4064860" cy="279400"/>
          </a:xfrm>
        </p:spPr>
        <p:txBody>
          <a:bodyPr/>
          <a:lstStyle/>
          <a:p>
            <a:endParaRPr lang="el-GR"/>
          </a:p>
        </p:txBody>
      </p:sp>
      <p:sp>
        <p:nvSpPr>
          <p:cNvPr id="6" name="Slide Number Placeholder 5"/>
          <p:cNvSpPr>
            <a:spLocks noGrp="1"/>
          </p:cNvSpPr>
          <p:nvPr>
            <p:ph type="sldNum" sz="quarter" idx="12"/>
          </p:nvPr>
        </p:nvSpPr>
        <p:spPr>
          <a:xfrm>
            <a:off x="6817317" y="5054602"/>
            <a:ext cx="413483" cy="279400"/>
          </a:xfrm>
        </p:spPr>
        <p:txBody>
          <a:bodyPr/>
          <a:lstStyle/>
          <a:p>
            <a:fld id="{62A8EA09-420C-4998-AD95-BB50B800B30B}" type="slidenum">
              <a:rPr lang="el-GR" smtClean="0"/>
              <a:pPr/>
              <a:t>‹#›</a:t>
            </a:fld>
            <a:endParaRPr lang="el-G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420296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064A2EB-90E2-444A-9B18-3896E9B05140}" type="datetimeFigureOut">
              <a:rPr lang="el-GR" smtClean="0"/>
              <a:pPr/>
              <a:t>22/2/2020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2A8EA09-420C-4998-AD95-BB50B800B30B}" type="slidenum">
              <a:rPr lang="el-GR" smtClean="0"/>
              <a:pPr/>
              <a:t>‹#›</a:t>
            </a:fld>
            <a:endParaRPr lang="el-GR"/>
          </a:p>
        </p:txBody>
      </p:sp>
    </p:spTree>
    <p:extLst>
      <p:ext uri="{BB962C8B-B14F-4D97-AF65-F5344CB8AC3E}">
        <p14:creationId xmlns="" xmlns:p14="http://schemas.microsoft.com/office/powerpoint/2010/main" val="13889328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064A2EB-90E2-444A-9B18-3896E9B05140}" type="datetimeFigureOut">
              <a:rPr lang="el-GR" smtClean="0"/>
              <a:pPr/>
              <a:t>22/2/2020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2A8EA09-420C-4998-AD95-BB50B800B30B}" type="slidenum">
              <a:rPr lang="el-GR" smtClean="0"/>
              <a:pPr/>
              <a:t>‹#›</a:t>
            </a:fld>
            <a:endParaRPr lang="el-G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725656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064A2EB-90E2-444A-9B18-3896E9B05140}" type="datetimeFigureOut">
              <a:rPr lang="el-GR" smtClean="0"/>
              <a:pPr/>
              <a:t>22/2/2020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2A8EA09-420C-4998-AD95-BB50B800B30B}" type="slidenum">
              <a:rPr lang="el-GR" smtClean="0"/>
              <a:pPr/>
              <a:t>‹#›</a:t>
            </a:fld>
            <a:endParaRPr lang="el-G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338518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064A2EB-90E2-444A-9B18-3896E9B05140}" type="datetimeFigureOut">
              <a:rPr lang="el-GR" smtClean="0"/>
              <a:pPr/>
              <a:t>22/2/2020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2A8EA09-420C-4998-AD95-BB50B800B30B}" type="slidenum">
              <a:rPr lang="el-GR" smtClean="0"/>
              <a:pPr/>
              <a:t>‹#›</a:t>
            </a:fld>
            <a:endParaRPr lang="el-GR"/>
          </a:p>
        </p:txBody>
      </p:sp>
    </p:spTree>
    <p:extLst>
      <p:ext uri="{BB962C8B-B14F-4D97-AF65-F5344CB8AC3E}">
        <p14:creationId xmlns="" xmlns:p14="http://schemas.microsoft.com/office/powerpoint/2010/main" val="35013631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064A2EB-90E2-444A-9B18-3896E9B05140}" type="datetimeFigureOut">
              <a:rPr lang="el-GR" smtClean="0"/>
              <a:pPr/>
              <a:t>22/2/2020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2A8EA09-420C-4998-AD95-BB50B800B30B}" type="slidenum">
              <a:rPr lang="el-GR" smtClean="0"/>
              <a:pPr/>
              <a:t>‹#›</a:t>
            </a:fld>
            <a:endParaRPr lang="el-G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2944813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l-GR"/>
              <a:t>Κάντε κλικ για να επεξεργαστείτε τον τίτλο υποδείγματος</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064A2EB-90E2-444A-9B18-3896E9B05140}" type="datetimeFigureOut">
              <a:rPr lang="el-GR" smtClean="0"/>
              <a:pPr/>
              <a:t>22/2/2020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2A8EA09-420C-4998-AD95-BB50B800B30B}" type="slidenum">
              <a:rPr lang="el-GR" smtClean="0"/>
              <a:pPr/>
              <a:t>‹#›</a:t>
            </a:fld>
            <a:endParaRPr lang="el-G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28946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064A2EB-90E2-444A-9B18-3896E9B05140}" type="datetimeFigureOut">
              <a:rPr lang="el-GR" smtClean="0"/>
              <a:pPr/>
              <a:t>22/2/2020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2A8EA09-420C-4998-AD95-BB50B800B30B}" type="slidenum">
              <a:rPr lang="el-GR" smtClean="0"/>
              <a:pPr/>
              <a:t>‹#›</a:t>
            </a:fld>
            <a:endParaRPr lang="el-G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884729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064A2EB-90E2-444A-9B18-3896E9B05140}" type="datetimeFigureOut">
              <a:rPr lang="el-GR" smtClean="0"/>
              <a:pPr/>
              <a:t>22/2/2020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2A8EA09-420C-4998-AD95-BB50B800B30B}" type="slidenum">
              <a:rPr lang="el-GR" smtClean="0"/>
              <a:pPr/>
              <a:t>‹#›</a:t>
            </a:fld>
            <a:endParaRPr lang="el-G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75923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064A2EB-90E2-444A-9B18-3896E9B05140}" type="datetimeFigureOut">
              <a:rPr lang="el-GR" smtClean="0"/>
              <a:pPr/>
              <a:t>22/2/2020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2A8EA09-420C-4998-AD95-BB50B800B30B}" type="slidenum">
              <a:rPr lang="el-GR" smtClean="0"/>
              <a:pPr/>
              <a:t>‹#›</a:t>
            </a:fld>
            <a:endParaRPr lang="el-GR"/>
          </a:p>
        </p:txBody>
      </p:sp>
    </p:spTree>
    <p:extLst>
      <p:ext uri="{BB962C8B-B14F-4D97-AF65-F5344CB8AC3E}">
        <p14:creationId xmlns="" xmlns:p14="http://schemas.microsoft.com/office/powerpoint/2010/main" val="18831492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064A2EB-90E2-444A-9B18-3896E9B05140}" type="datetimeFigureOut">
              <a:rPr lang="el-GR" smtClean="0"/>
              <a:pPr/>
              <a:t>22/2/2020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2A8EA09-420C-4998-AD95-BB50B800B30B}" type="slidenum">
              <a:rPr lang="el-GR" smtClean="0"/>
              <a:pPr/>
              <a:t>‹#›</a:t>
            </a:fld>
            <a:endParaRPr lang="el-G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41266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064A2EB-90E2-444A-9B18-3896E9B05140}" type="datetimeFigureOut">
              <a:rPr lang="el-GR" smtClean="0"/>
              <a:pPr/>
              <a:t>22/2/2020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2A8EA09-420C-4998-AD95-BB50B800B30B}" type="slidenum">
              <a:rPr lang="el-GR" smtClean="0"/>
              <a:pPr/>
              <a:t>‹#›</a:t>
            </a:fld>
            <a:endParaRPr lang="el-GR"/>
          </a:p>
        </p:txBody>
      </p:sp>
    </p:spTree>
    <p:extLst>
      <p:ext uri="{BB962C8B-B14F-4D97-AF65-F5344CB8AC3E}">
        <p14:creationId xmlns="" xmlns:p14="http://schemas.microsoft.com/office/powerpoint/2010/main" val="1097142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064A2EB-90E2-444A-9B18-3896E9B05140}" type="datetimeFigureOut">
              <a:rPr lang="el-GR" smtClean="0"/>
              <a:pPr/>
              <a:t>22/2/2020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2A8EA09-420C-4998-AD95-BB50B800B30B}" type="slidenum">
              <a:rPr lang="el-GR" smtClean="0"/>
              <a:pPr/>
              <a:t>‹#›</a:t>
            </a:fld>
            <a:endParaRPr lang="el-G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307437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064A2EB-90E2-444A-9B18-3896E9B05140}" type="datetimeFigureOut">
              <a:rPr lang="el-GR" smtClean="0"/>
              <a:pPr/>
              <a:t>22/2/2020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2A8EA09-420C-4998-AD95-BB50B800B30B}" type="slidenum">
              <a:rPr lang="el-GR" smtClean="0"/>
              <a:pPr/>
              <a:t>‹#›</a:t>
            </a:fld>
            <a:endParaRPr lang="el-G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104176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4A2EB-90E2-444A-9B18-3896E9B05140}" type="datetimeFigureOut">
              <a:rPr lang="el-GR" smtClean="0"/>
              <a:pPr/>
              <a:t>22/2/2020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2A8EA09-420C-4998-AD95-BB50B800B30B}" type="slidenum">
              <a:rPr lang="el-GR" smtClean="0"/>
              <a:pPr/>
              <a:t>‹#›</a:t>
            </a:fld>
            <a:endParaRPr lang="el-GR"/>
          </a:p>
        </p:txBody>
      </p:sp>
    </p:spTree>
    <p:extLst>
      <p:ext uri="{BB962C8B-B14F-4D97-AF65-F5344CB8AC3E}">
        <p14:creationId xmlns="" xmlns:p14="http://schemas.microsoft.com/office/powerpoint/2010/main" val="21377632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064A2EB-90E2-444A-9B18-3896E9B05140}" type="datetimeFigureOut">
              <a:rPr lang="el-GR" smtClean="0"/>
              <a:pPr/>
              <a:t>22/2/2020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2A8EA09-420C-4998-AD95-BB50B800B30B}" type="slidenum">
              <a:rPr lang="el-GR" smtClean="0"/>
              <a:pPr/>
              <a:t>‹#›</a:t>
            </a:fld>
            <a:endParaRPr lang="el-G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984497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064A2EB-90E2-444A-9B18-3896E9B05140}" type="datetimeFigureOut">
              <a:rPr lang="el-GR" smtClean="0"/>
              <a:pPr/>
              <a:t>22/2/2020</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8EA09-420C-4998-AD95-BB50B800B30B}" type="slidenum">
              <a:rPr lang="el-GR" smtClean="0"/>
              <a:pPr/>
              <a:t>‹#›</a:t>
            </a:fld>
            <a:endParaRPr lang="el-GR"/>
          </a:p>
        </p:txBody>
      </p:sp>
    </p:spTree>
    <p:extLst>
      <p:ext uri="{BB962C8B-B14F-4D97-AF65-F5344CB8AC3E}">
        <p14:creationId xmlns="" xmlns:p14="http://schemas.microsoft.com/office/powerpoint/2010/main" val="3706187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lumMod val="25000"/>
            </a:schemeClr>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64A2EB-90E2-444A-9B18-3896E9B05140}" type="datetimeFigureOut">
              <a:rPr lang="el-GR" smtClean="0"/>
              <a:pPr/>
              <a:t>22/2/2020</a:t>
            </a:fld>
            <a:endParaRPr lang="el-G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A8EA09-420C-4998-AD95-BB50B800B30B}" type="slidenum">
              <a:rPr lang="el-GR" smtClean="0"/>
              <a:pPr/>
              <a:t>‹#›</a:t>
            </a:fld>
            <a:endParaRPr lang="el-GR"/>
          </a:p>
        </p:txBody>
      </p:sp>
    </p:spTree>
    <p:extLst>
      <p:ext uri="{BB962C8B-B14F-4D97-AF65-F5344CB8AC3E}">
        <p14:creationId xmlns="" xmlns:p14="http://schemas.microsoft.com/office/powerpoint/2010/main" val="1429942945"/>
      </p:ext>
    </p:extLst>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 id="2147484641" r:id="rId12"/>
    <p:sldLayoutId id="2147484642" r:id="rId13"/>
    <p:sldLayoutId id="2147484643" r:id="rId14"/>
    <p:sldLayoutId id="2147484644" r:id="rId15"/>
    <p:sldLayoutId id="2147484645" r:id="rId16"/>
    <p:sldLayoutId id="2147484646"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83668" y="3789040"/>
            <a:ext cx="5976664" cy="1368151"/>
          </a:xfrm>
        </p:spPr>
        <p:txBody>
          <a:bodyPr>
            <a:noAutofit/>
          </a:bodyPr>
          <a:lstStyle/>
          <a:p>
            <a:pPr>
              <a:lnSpc>
                <a:spcPct val="150000"/>
              </a:lnSpc>
              <a:spcBef>
                <a:spcPts val="600"/>
              </a:spcBef>
              <a:spcAft>
                <a:spcPts val="600"/>
              </a:spcAft>
            </a:pPr>
            <a:r>
              <a:rPr lang="el-GR" sz="2400" b="1" dirty="0"/>
              <a:t>Επετειακές Εκδηλώσεις της Περιφέρειας ΑΜΘ </a:t>
            </a:r>
            <a:r>
              <a:rPr lang="el-GR" sz="1600" b="1" dirty="0"/>
              <a:t/>
            </a:r>
            <a:br>
              <a:rPr lang="el-GR" sz="1600" b="1" dirty="0"/>
            </a:br>
            <a:r>
              <a:rPr lang="el-GR" sz="2000" b="1" dirty="0"/>
              <a:t>για τα 100 χρόνια της απελευθέρωσης της Θράκης </a:t>
            </a:r>
            <a:br>
              <a:rPr lang="el-GR" sz="2000" b="1" dirty="0"/>
            </a:br>
            <a:r>
              <a:rPr lang="el-GR" sz="2000" b="1" dirty="0"/>
              <a:t>και της ενσωμάτωσής της στον ελληνικό κορμό</a:t>
            </a:r>
            <a:endParaRPr lang="el-GR" sz="1600" b="1" dirty="0"/>
          </a:p>
        </p:txBody>
      </p:sp>
      <p:pic>
        <p:nvPicPr>
          <p:cNvPr id="7" name="Εικόνα 6">
            <a:extLst>
              <a:ext uri="{FF2B5EF4-FFF2-40B4-BE49-F238E27FC236}">
                <a16:creationId xmlns="" xmlns:a16="http://schemas.microsoft.com/office/drawing/2014/main" id="{56FCC71A-996D-46B9-98A5-BBBA4E224A7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03848" y="1700808"/>
            <a:ext cx="2736304" cy="1620054"/>
          </a:xfrm>
          <a:prstGeom prst="rect">
            <a:avLst/>
          </a:prstGeom>
          <a:effectLst>
            <a:outerShdw blurRad="50800" dist="50800" dir="5400000" algn="ctr" rotWithShape="0">
              <a:srgbClr val="000000"/>
            </a:outerShdw>
            <a:softEdge rad="31750"/>
          </a:effectLst>
        </p:spPr>
      </p:pic>
    </p:spTree>
    <p:extLst>
      <p:ext uri="{BB962C8B-B14F-4D97-AF65-F5344CB8AC3E}">
        <p14:creationId xmlns="" xmlns:p14="http://schemas.microsoft.com/office/powerpoint/2010/main" val="24973257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620688"/>
            <a:ext cx="7488832" cy="6263253"/>
          </a:xfrm>
          <a:prstGeom prst="rect">
            <a:avLst/>
          </a:prstGeom>
        </p:spPr>
        <p:txBody>
          <a:bodyPr wrap="square">
            <a:spAutoFit/>
          </a:bodyPr>
          <a:lstStyle/>
          <a:p>
            <a:pPr algn="ctr"/>
            <a:r>
              <a:rPr lang="el-GR" sz="2000" b="1" u="sng" dirty="0">
                <a:solidFill>
                  <a:schemeClr val="tx1">
                    <a:lumMod val="85000"/>
                    <a:lumOff val="15000"/>
                  </a:schemeClr>
                </a:solidFill>
              </a:rPr>
              <a:t>Εκδηλώσεις</a:t>
            </a:r>
          </a:p>
          <a:p>
            <a:pPr algn="ctr"/>
            <a:endParaRPr lang="el-GR" sz="2000" b="1" u="sng" dirty="0">
              <a:solidFill>
                <a:schemeClr val="tx1">
                  <a:lumMod val="85000"/>
                  <a:lumOff val="15000"/>
                </a:schemeClr>
              </a:solidFill>
            </a:endParaRPr>
          </a:p>
          <a:p>
            <a:pPr marL="285750" indent="-285750" algn="just">
              <a:spcBef>
                <a:spcPts val="600"/>
              </a:spcBef>
              <a:spcAft>
                <a:spcPts val="600"/>
              </a:spcAft>
              <a:buFont typeface="Arial" panose="020B0604020202020204" pitchFamily="34" charset="0"/>
              <a:buChar char="•"/>
            </a:pPr>
            <a:r>
              <a:rPr lang="el-GR" sz="1600" b="1" dirty="0">
                <a:solidFill>
                  <a:schemeClr val="tx1">
                    <a:lumMod val="85000"/>
                    <a:lumOff val="15000"/>
                  </a:schemeClr>
                </a:solidFill>
              </a:rPr>
              <a:t>Εκδήλωση </a:t>
            </a:r>
            <a:r>
              <a:rPr lang="el-GR" sz="1600" dirty="0">
                <a:solidFill>
                  <a:schemeClr val="tx1">
                    <a:lumMod val="85000"/>
                    <a:lumOff val="15000"/>
                  </a:schemeClr>
                </a:solidFill>
              </a:rPr>
              <a:t>στην Αθήνα για την προβολή των 100 χρόνων ενσωμάτωσης της Θράκης στον Ελληνικό κορμό, εντός του Απριλίου.</a:t>
            </a:r>
          </a:p>
          <a:p>
            <a:pPr marL="285750" indent="-285750" algn="just">
              <a:spcBef>
                <a:spcPts val="600"/>
              </a:spcBef>
              <a:spcAft>
                <a:spcPts val="600"/>
              </a:spcAft>
              <a:buFont typeface="Arial" panose="020B0604020202020204" pitchFamily="34" charset="0"/>
              <a:buChar char="•"/>
            </a:pPr>
            <a:r>
              <a:rPr lang="el-GR" sz="1600" b="1" dirty="0">
                <a:solidFill>
                  <a:schemeClr val="tx1">
                    <a:lumMod val="85000"/>
                    <a:lumOff val="15000"/>
                  </a:schemeClr>
                </a:solidFill>
              </a:rPr>
              <a:t>Μουσικοχορευτική εκδήλωση </a:t>
            </a:r>
            <a:r>
              <a:rPr lang="el-GR" sz="1600" dirty="0">
                <a:solidFill>
                  <a:schemeClr val="tx1">
                    <a:lumMod val="85000"/>
                    <a:lumOff val="15000"/>
                  </a:schemeClr>
                </a:solidFill>
              </a:rPr>
              <a:t>με τη συμμετοχή συλλόγων Θρακών, Ηπειρωτών, Ποντίων και Σαρακατσάνων σε συνεργασία με την Περιφέρεια ΑΜΘ και τον Δήμο Κομοτηνής. Ημερομηνία διεξαγωγής: 28 Μαρτίου 2020</a:t>
            </a:r>
          </a:p>
          <a:p>
            <a:pPr marL="285750" indent="-285750" algn="just">
              <a:spcBef>
                <a:spcPts val="600"/>
              </a:spcBef>
              <a:spcAft>
                <a:spcPts val="600"/>
              </a:spcAft>
              <a:buFont typeface="Arial" panose="020B0604020202020204" pitchFamily="34" charset="0"/>
              <a:buChar char="•"/>
            </a:pPr>
            <a:r>
              <a:rPr lang="el-GR" sz="1600" b="1" dirty="0">
                <a:solidFill>
                  <a:schemeClr val="tx1">
                    <a:lumMod val="85000"/>
                    <a:lumOff val="15000"/>
                  </a:schemeClr>
                </a:solidFill>
              </a:rPr>
              <a:t>Αναπαράσταση ηθών και εθίμων από όλη τη Θράκη </a:t>
            </a:r>
            <a:r>
              <a:rPr lang="el-GR" sz="1600" dirty="0">
                <a:solidFill>
                  <a:schemeClr val="tx1">
                    <a:lumMod val="85000"/>
                    <a:lumOff val="15000"/>
                  </a:schemeClr>
                </a:solidFill>
              </a:rPr>
              <a:t>από τον Μορφωτικό Όμιλο Κομοτηνής, την Περιφέρεια ΑΜΘ και σε συνεργασία με συλλόγους της Ξάνθης και της Αλεξανδρούπολης. Ημ/νία διεξαγωγής: 26 Απριλίου</a:t>
            </a:r>
          </a:p>
          <a:p>
            <a:pPr marL="285750" indent="-285750" algn="just">
              <a:spcBef>
                <a:spcPts val="600"/>
              </a:spcBef>
              <a:spcAft>
                <a:spcPts val="600"/>
              </a:spcAft>
              <a:buFont typeface="Arial" panose="020B0604020202020204" pitchFamily="34" charset="0"/>
              <a:buChar char="•"/>
            </a:pPr>
            <a:r>
              <a:rPr lang="el-GR" sz="1600" b="1" dirty="0">
                <a:solidFill>
                  <a:schemeClr val="tx1">
                    <a:lumMod val="85000"/>
                    <a:lumOff val="15000"/>
                  </a:schemeClr>
                </a:solidFill>
              </a:rPr>
              <a:t>Έκθεση έργων ρομποτικής</a:t>
            </a:r>
            <a:r>
              <a:rPr lang="el-GR" sz="1600" dirty="0">
                <a:solidFill>
                  <a:schemeClr val="tx1">
                    <a:lumMod val="85000"/>
                    <a:lumOff val="15000"/>
                  </a:schemeClr>
                </a:solidFill>
              </a:rPr>
              <a:t> από μαθητές γυμνασίων της Περιφέρειας με διοργάνωση της Διεύθυνσης Δευτεροβάθμιας Εκπαίδευσης Ροδόπης. Η έκθεση θα πραγματοποιηθεί στο 4ο Γυμνάσιο Κομοτηνής. Περίοδος: τέλη Απριλίου 2020</a:t>
            </a:r>
          </a:p>
          <a:p>
            <a:pPr marL="285750" indent="-285750" algn="just">
              <a:spcBef>
                <a:spcPts val="600"/>
              </a:spcBef>
              <a:spcAft>
                <a:spcPts val="600"/>
              </a:spcAft>
              <a:buFont typeface="Arial" panose="020B0604020202020204" pitchFamily="34" charset="0"/>
              <a:buChar char="•"/>
            </a:pPr>
            <a:r>
              <a:rPr lang="el-GR" sz="1600" b="1" dirty="0">
                <a:solidFill>
                  <a:schemeClr val="tx1">
                    <a:lumMod val="85000"/>
                    <a:lumOff val="15000"/>
                  </a:schemeClr>
                </a:solidFill>
              </a:rPr>
              <a:t>Προβολή αρχειακού φωτογραφικού υλικού </a:t>
            </a:r>
            <a:r>
              <a:rPr lang="el-GR" sz="1600" dirty="0">
                <a:solidFill>
                  <a:schemeClr val="tx1">
                    <a:lumMod val="85000"/>
                    <a:lumOff val="15000"/>
                  </a:schemeClr>
                </a:solidFill>
              </a:rPr>
              <a:t>από την εποχή της απελευθέρωσης της Θράκης στην ανατολική όψη του Διοικητηρίου Ροδόπης για διάστημα 15 ημερών κατά τη διάρκεια των Ελευθερίων σε συνεργασία της ΠΑΜΘ και του Συλλόγου Εβριτών Νομού Ροδόπης. Αντίστοιχη δράση συζητείται να προωθηθεί και από τον όμιλο ΕΑΝΟΣ με γενικότερο θεματικό περιεχόμενο από την ιστορία, τις προσωπικότητες και την οικονομία της Θράκης. </a:t>
            </a:r>
          </a:p>
          <a:p>
            <a:endParaRPr lang="el-GR" sz="1300" dirty="0">
              <a:solidFill>
                <a:schemeClr val="tx1">
                  <a:lumMod val="85000"/>
                  <a:lumOff val="15000"/>
                </a:schemeClr>
              </a:solidFill>
            </a:endParaRPr>
          </a:p>
          <a:p>
            <a:endParaRPr lang="el-GR" sz="1300" dirty="0">
              <a:solidFill>
                <a:schemeClr val="tx1">
                  <a:lumMod val="85000"/>
                  <a:lumOff val="15000"/>
                </a:schemeClr>
              </a:solidFill>
            </a:endParaRPr>
          </a:p>
          <a:p>
            <a:endParaRPr lang="el-GR" sz="1300" dirty="0">
              <a:solidFill>
                <a:schemeClr val="tx1">
                  <a:lumMod val="85000"/>
                  <a:lumOff val="15000"/>
                </a:schemeClr>
              </a:solidFill>
            </a:endParaRPr>
          </a:p>
        </p:txBody>
      </p:sp>
    </p:spTree>
    <p:extLst>
      <p:ext uri="{BB962C8B-B14F-4D97-AF65-F5344CB8AC3E}">
        <p14:creationId xmlns="" xmlns:p14="http://schemas.microsoft.com/office/powerpoint/2010/main" val="5894132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9CB4359-A113-433E-B2A3-AE5277DD020A}"/>
              </a:ext>
            </a:extLst>
          </p:cNvPr>
          <p:cNvSpPr txBox="1"/>
          <p:nvPr/>
        </p:nvSpPr>
        <p:spPr>
          <a:xfrm>
            <a:off x="971600" y="620688"/>
            <a:ext cx="6984776" cy="4847481"/>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l-GR" sz="1600" b="1" dirty="0">
                <a:solidFill>
                  <a:schemeClr val="tx1">
                    <a:lumMod val="85000"/>
                    <a:lumOff val="15000"/>
                  </a:schemeClr>
                </a:solidFill>
              </a:rPr>
              <a:t>Προβολή θρακικού πολιτισμού και ιστορίας </a:t>
            </a:r>
            <a:r>
              <a:rPr lang="el-GR" sz="1600" dirty="0">
                <a:solidFill>
                  <a:schemeClr val="tx1">
                    <a:lumMod val="85000"/>
                    <a:lumOff val="15000"/>
                  </a:schemeClr>
                </a:solidFill>
              </a:rPr>
              <a:t>σε ειδικούς πολυχώρους των πόλεων της Θράκης.</a:t>
            </a:r>
          </a:p>
          <a:p>
            <a:pPr marL="285750" indent="-285750" algn="just">
              <a:spcBef>
                <a:spcPts val="600"/>
              </a:spcBef>
              <a:spcAft>
                <a:spcPts val="600"/>
              </a:spcAft>
              <a:buFont typeface="Arial" panose="020B0604020202020204" pitchFamily="34" charset="0"/>
              <a:buChar char="•"/>
            </a:pPr>
            <a:r>
              <a:rPr lang="el-GR" sz="1600" b="1" dirty="0">
                <a:solidFill>
                  <a:schemeClr val="tx1">
                    <a:lumMod val="85000"/>
                    <a:lumOff val="15000"/>
                  </a:schemeClr>
                </a:solidFill>
              </a:rPr>
              <a:t>Συναυλία </a:t>
            </a:r>
            <a:r>
              <a:rPr lang="el-GR" sz="1600" dirty="0">
                <a:solidFill>
                  <a:schemeClr val="tx1">
                    <a:lumMod val="85000"/>
                    <a:lumOff val="15000"/>
                  </a:schemeClr>
                </a:solidFill>
              </a:rPr>
              <a:t>του Μουσικού Γυμνασίου – Λυκείου Κομοτηνής αφιερωμένη στα 100 χρόνια της απελευθέρωσης της Θράκης σε συνεργασία με το Δήμο Κομοτηνής και την Περιφέρεια. Χώρος: Μέγαρο Μουσικής Κομοτηνής. Ημερομηνία διεξαγωγής: 9 Μαΐου 2020</a:t>
            </a:r>
          </a:p>
          <a:p>
            <a:pPr marL="285750" indent="-285750" algn="just">
              <a:spcBef>
                <a:spcPts val="600"/>
              </a:spcBef>
              <a:spcAft>
                <a:spcPts val="600"/>
              </a:spcAft>
              <a:buFont typeface="Arial" panose="020B0604020202020204" pitchFamily="34" charset="0"/>
              <a:buChar char="•"/>
            </a:pPr>
            <a:r>
              <a:rPr lang="el-GR" sz="1600" b="1" dirty="0">
                <a:solidFill>
                  <a:schemeClr val="tx1">
                    <a:lumMod val="85000"/>
                    <a:lumOff val="15000"/>
                  </a:schemeClr>
                </a:solidFill>
              </a:rPr>
              <a:t>Μουσικό-χορευτική-θεατρική παράσταση</a:t>
            </a:r>
            <a:r>
              <a:rPr lang="el-GR" sz="1600" dirty="0">
                <a:solidFill>
                  <a:schemeClr val="tx1">
                    <a:lumMod val="85000"/>
                    <a:lumOff val="15000"/>
                  </a:schemeClr>
                </a:solidFill>
              </a:rPr>
              <a:t> με τίτλο: «Τρεις αδελφούλες ήμασταν κ’ οι τρεις αγαπημένες» 1920-2020: 100 χρόνια ελληνική Θράκη. Διοργάνωση: Περιφέρεια ΑΜΘ/ Περιφερειακή Ενότητα Ροδόπης, ΤΕΦΑΑ ΔΠΘ και Δήμος Κομοτηνής. Ημερομηνία διεξαγωγής: 30 Μαΐου 2020</a:t>
            </a:r>
          </a:p>
          <a:p>
            <a:pPr marL="285750" indent="-285750" algn="just">
              <a:spcBef>
                <a:spcPts val="600"/>
              </a:spcBef>
              <a:spcAft>
                <a:spcPts val="600"/>
              </a:spcAft>
              <a:buFont typeface="Arial" panose="020B0604020202020204" pitchFamily="34" charset="0"/>
              <a:buChar char="•"/>
            </a:pPr>
            <a:r>
              <a:rPr lang="el-GR" sz="1600" b="1" dirty="0">
                <a:solidFill>
                  <a:schemeClr val="tx1">
                    <a:lumMod val="85000"/>
                    <a:lumOff val="15000"/>
                  </a:schemeClr>
                </a:solidFill>
              </a:rPr>
              <a:t>Εκδηλώσεις</a:t>
            </a:r>
            <a:r>
              <a:rPr lang="el-GR" sz="1600" dirty="0">
                <a:solidFill>
                  <a:schemeClr val="tx1">
                    <a:lumMod val="85000"/>
                    <a:lumOff val="15000"/>
                  </a:schemeClr>
                </a:solidFill>
              </a:rPr>
              <a:t> σε συνεργασία με το Δήμο Κομοτηνής και λοιπούς φορείς</a:t>
            </a:r>
          </a:p>
          <a:p>
            <a:pPr algn="just"/>
            <a:r>
              <a:rPr lang="el-GR" sz="1600" b="1" dirty="0">
                <a:solidFill>
                  <a:schemeClr val="tx1">
                    <a:lumMod val="85000"/>
                    <a:lumOff val="15000"/>
                  </a:schemeClr>
                </a:solidFill>
              </a:rPr>
              <a:t>Συντονιστές:</a:t>
            </a:r>
            <a:r>
              <a:rPr lang="el-GR" sz="1600" dirty="0">
                <a:solidFill>
                  <a:schemeClr val="tx1">
                    <a:lumMod val="85000"/>
                    <a:lumOff val="15000"/>
                  </a:schemeClr>
                </a:solidFill>
              </a:rPr>
              <a:t> </a:t>
            </a:r>
          </a:p>
          <a:p>
            <a:pPr marL="285750" indent="-285750" algn="just">
              <a:buBlip>
                <a:blip r:embed="rId2"/>
              </a:buBlip>
            </a:pPr>
            <a:r>
              <a:rPr lang="el-GR" sz="1600" dirty="0">
                <a:solidFill>
                  <a:schemeClr val="tx1">
                    <a:lumMod val="85000"/>
                    <a:lumOff val="15000"/>
                  </a:schemeClr>
                </a:solidFill>
              </a:rPr>
              <a:t>Ζωή Κοσμίδου Εκτελεστική Γραμματέας ΠΑΜΘ – Πρόεδρος Αντιπροσωπείας ΤΕΕ Θράκης, </a:t>
            </a:r>
          </a:p>
          <a:p>
            <a:pPr marL="285750" indent="-285750" algn="just">
              <a:buBlip>
                <a:blip r:embed="rId2"/>
              </a:buBlip>
            </a:pPr>
            <a:r>
              <a:rPr lang="el-GR" sz="1600" dirty="0">
                <a:solidFill>
                  <a:schemeClr val="tx1">
                    <a:lumMod val="85000"/>
                    <a:lumOff val="15000"/>
                  </a:schemeClr>
                </a:solidFill>
              </a:rPr>
              <a:t>Βασίλειος Πνευματικάκης Δρ. Γεωπολιτικής Πανεπ. </a:t>
            </a:r>
            <a:r>
              <a:rPr lang="fr-FR" sz="1600" dirty="0">
                <a:solidFill>
                  <a:schemeClr val="tx1">
                    <a:lumMod val="85000"/>
                    <a:lumOff val="15000"/>
                  </a:schemeClr>
                </a:solidFill>
              </a:rPr>
              <a:t>Paris</a:t>
            </a:r>
            <a:r>
              <a:rPr lang="el-GR" sz="1600" dirty="0">
                <a:solidFill>
                  <a:schemeClr val="tx1">
                    <a:lumMod val="85000"/>
                    <a:lumOff val="15000"/>
                  </a:schemeClr>
                </a:solidFill>
              </a:rPr>
              <a:t> 8</a:t>
            </a:r>
            <a:r>
              <a:rPr lang="fr-FR" sz="1600" dirty="0">
                <a:solidFill>
                  <a:schemeClr val="tx1">
                    <a:lumMod val="85000"/>
                    <a:lumOff val="15000"/>
                  </a:schemeClr>
                </a:solidFill>
              </a:rPr>
              <a:t> - </a:t>
            </a:r>
            <a:r>
              <a:rPr lang="el-GR" sz="1600" dirty="0">
                <a:solidFill>
                  <a:schemeClr val="tx1">
                    <a:lumMod val="85000"/>
                    <a:lumOff val="15000"/>
                  </a:schemeClr>
                </a:solidFill>
              </a:rPr>
              <a:t>Επιστημονικός Συνεργάτης </a:t>
            </a:r>
          </a:p>
          <a:p>
            <a:endParaRPr lang="el-GR" dirty="0"/>
          </a:p>
        </p:txBody>
      </p:sp>
      <p:pic>
        <p:nvPicPr>
          <p:cNvPr id="6" name="Εικόνα 5">
            <a:extLst>
              <a:ext uri="{FF2B5EF4-FFF2-40B4-BE49-F238E27FC236}">
                <a16:creationId xmlns="" xmlns:a16="http://schemas.microsoft.com/office/drawing/2014/main" id="{1131FEA3-F5EA-4175-9574-E2BC560AD061}"/>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03848" y="5013176"/>
            <a:ext cx="2880320" cy="1310007"/>
          </a:xfrm>
          <a:prstGeom prst="rect">
            <a:avLst/>
          </a:prstGeom>
          <a:scene3d>
            <a:camera prst="orthographicFront"/>
            <a:lightRig rig="threePt" dir="t"/>
          </a:scene3d>
          <a:sp3d>
            <a:bevelT/>
          </a:sp3d>
        </p:spPr>
      </p:pic>
    </p:spTree>
    <p:extLst>
      <p:ext uri="{BB962C8B-B14F-4D97-AF65-F5344CB8AC3E}">
        <p14:creationId xmlns="" xmlns:p14="http://schemas.microsoft.com/office/powerpoint/2010/main" val="62110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 xmlns:a16="http://schemas.microsoft.com/office/drawing/2014/main" id="{0384D013-14F0-4E1B-8AC0-26EA6BBB93F6}"/>
              </a:ext>
            </a:extLst>
          </p:cNvPr>
          <p:cNvSpPr>
            <a:spLocks noGrp="1"/>
          </p:cNvSpPr>
          <p:nvPr>
            <p:ph type="subTitle" idx="1"/>
          </p:nvPr>
        </p:nvSpPr>
        <p:spPr>
          <a:xfrm>
            <a:off x="5724128" y="5589240"/>
            <a:ext cx="2010728" cy="538866"/>
          </a:xfrm>
        </p:spPr>
        <p:txBody>
          <a:bodyPr>
            <a:normAutofit/>
          </a:bodyPr>
          <a:lstStyle/>
          <a:p>
            <a:r>
              <a:rPr lang="el-GR" sz="1600" b="1" dirty="0">
                <a:solidFill>
                  <a:schemeClr val="tx1">
                    <a:lumMod val="85000"/>
                    <a:lumOff val="15000"/>
                  </a:schemeClr>
                </a:solidFill>
              </a:rPr>
              <a:t>Σας ευχαριστούμε</a:t>
            </a:r>
          </a:p>
        </p:txBody>
      </p:sp>
      <p:pic>
        <p:nvPicPr>
          <p:cNvPr id="5" name="Εικόνα 4">
            <a:extLst>
              <a:ext uri="{FF2B5EF4-FFF2-40B4-BE49-F238E27FC236}">
                <a16:creationId xmlns="" xmlns:a16="http://schemas.microsoft.com/office/drawing/2014/main" id="{4D9EF6B5-2BCC-412E-BD98-E86736B0F4A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79712" y="1854833"/>
            <a:ext cx="5317600" cy="3148334"/>
          </a:xfrm>
          <a:prstGeom prst="rect">
            <a:avLst/>
          </a:prstGeom>
          <a:scene3d>
            <a:camera prst="orthographicFront"/>
            <a:lightRig rig="threePt" dir="t"/>
          </a:scene3d>
          <a:sp3d>
            <a:bevelT/>
          </a:sp3d>
        </p:spPr>
      </p:pic>
    </p:spTree>
    <p:extLst>
      <p:ext uri="{BB962C8B-B14F-4D97-AF65-F5344CB8AC3E}">
        <p14:creationId xmlns="" xmlns:p14="http://schemas.microsoft.com/office/powerpoint/2010/main" val="37033950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97FAFE-5B3C-457F-961E-3CF7B60BA081}"/>
              </a:ext>
            </a:extLst>
          </p:cNvPr>
          <p:cNvSpPr txBox="1"/>
          <p:nvPr/>
        </p:nvSpPr>
        <p:spPr>
          <a:xfrm>
            <a:off x="1259632" y="1052736"/>
            <a:ext cx="6336704" cy="461665"/>
          </a:xfrm>
          <a:prstGeom prst="rect">
            <a:avLst/>
          </a:prstGeom>
          <a:noFill/>
        </p:spPr>
        <p:txBody>
          <a:bodyPr wrap="square" rtlCol="0">
            <a:spAutoFit/>
          </a:bodyPr>
          <a:lstStyle/>
          <a:p>
            <a:pPr algn="ctr"/>
            <a:r>
              <a:rPr lang="el-GR" sz="2400" b="1" dirty="0">
                <a:solidFill>
                  <a:schemeClr val="tx1">
                    <a:lumMod val="85000"/>
                    <a:lumOff val="15000"/>
                  </a:schemeClr>
                </a:solidFill>
              </a:rPr>
              <a:t>ΚΑΤΗΓΟΡΙΕΣ ΔΡΑΣΕΩΝ</a:t>
            </a:r>
          </a:p>
        </p:txBody>
      </p:sp>
      <p:sp>
        <p:nvSpPr>
          <p:cNvPr id="3" name="TextBox 2">
            <a:extLst>
              <a:ext uri="{FF2B5EF4-FFF2-40B4-BE49-F238E27FC236}">
                <a16:creationId xmlns="" xmlns:a16="http://schemas.microsoft.com/office/drawing/2014/main" id="{FBFA7ABE-2A32-40B4-8927-5B519D26C7E7}"/>
              </a:ext>
            </a:extLst>
          </p:cNvPr>
          <p:cNvSpPr txBox="1"/>
          <p:nvPr/>
        </p:nvSpPr>
        <p:spPr>
          <a:xfrm>
            <a:off x="1763186" y="2028324"/>
            <a:ext cx="3240360" cy="3200876"/>
          </a:xfrm>
          <a:prstGeom prst="rect">
            <a:avLst/>
          </a:prstGeom>
          <a:noFill/>
        </p:spPr>
        <p:txBody>
          <a:bodyPr wrap="square" rtlCol="0">
            <a:spAutoFit/>
          </a:bodyPr>
          <a:lstStyle/>
          <a:p>
            <a:pPr marL="285750" indent="-285750">
              <a:spcBef>
                <a:spcPts val="1800"/>
              </a:spcBef>
              <a:spcAft>
                <a:spcPts val="1800"/>
              </a:spcAft>
              <a:buFont typeface="Arial" panose="020B0604020202020204" pitchFamily="34" charset="0"/>
              <a:buChar char="•"/>
            </a:pPr>
            <a:r>
              <a:rPr lang="el-GR" sz="2800" b="1" dirty="0">
                <a:solidFill>
                  <a:schemeClr val="tx1">
                    <a:lumMod val="85000"/>
                    <a:lumOff val="15000"/>
                  </a:schemeClr>
                </a:solidFill>
              </a:rPr>
              <a:t>Συνέδρια</a:t>
            </a:r>
          </a:p>
          <a:p>
            <a:pPr marL="285750" indent="-285750">
              <a:spcBef>
                <a:spcPts val="1800"/>
              </a:spcBef>
              <a:spcAft>
                <a:spcPts val="1800"/>
              </a:spcAft>
              <a:buFont typeface="Arial" panose="020B0604020202020204" pitchFamily="34" charset="0"/>
              <a:buChar char="•"/>
            </a:pPr>
            <a:r>
              <a:rPr lang="el-GR" sz="2800" b="1" dirty="0">
                <a:solidFill>
                  <a:schemeClr val="tx1">
                    <a:lumMod val="85000"/>
                    <a:lumOff val="15000"/>
                  </a:schemeClr>
                </a:solidFill>
              </a:rPr>
              <a:t>Εκθέσεις</a:t>
            </a:r>
          </a:p>
          <a:p>
            <a:pPr marL="285750" indent="-285750">
              <a:spcBef>
                <a:spcPts val="1800"/>
              </a:spcBef>
              <a:spcAft>
                <a:spcPts val="1800"/>
              </a:spcAft>
              <a:buFont typeface="Arial" panose="020B0604020202020204" pitchFamily="34" charset="0"/>
              <a:buChar char="•"/>
            </a:pPr>
            <a:r>
              <a:rPr lang="el-GR" sz="2800" b="1" dirty="0">
                <a:solidFill>
                  <a:schemeClr val="tx1">
                    <a:lumMod val="85000"/>
                    <a:lumOff val="15000"/>
                  </a:schemeClr>
                </a:solidFill>
              </a:rPr>
              <a:t>Εκδόσεις</a:t>
            </a:r>
          </a:p>
          <a:p>
            <a:pPr marL="285750" indent="-285750">
              <a:spcBef>
                <a:spcPts val="1800"/>
              </a:spcBef>
              <a:spcAft>
                <a:spcPts val="1800"/>
              </a:spcAft>
              <a:buFont typeface="Arial" panose="020B0604020202020204" pitchFamily="34" charset="0"/>
              <a:buChar char="•"/>
            </a:pPr>
            <a:r>
              <a:rPr lang="el-GR" sz="2800" b="1" dirty="0">
                <a:solidFill>
                  <a:schemeClr val="tx1">
                    <a:lumMod val="85000"/>
                    <a:lumOff val="15000"/>
                  </a:schemeClr>
                </a:solidFill>
              </a:rPr>
              <a:t>Εκδηλώσεις</a:t>
            </a:r>
            <a:endParaRPr lang="el-GR" b="1" dirty="0">
              <a:solidFill>
                <a:schemeClr val="tx1">
                  <a:lumMod val="85000"/>
                  <a:lumOff val="15000"/>
                </a:schemeClr>
              </a:solidFill>
            </a:endParaRPr>
          </a:p>
        </p:txBody>
      </p:sp>
      <p:pic>
        <p:nvPicPr>
          <p:cNvPr id="7" name="Εικόνα 6">
            <a:extLst>
              <a:ext uri="{FF2B5EF4-FFF2-40B4-BE49-F238E27FC236}">
                <a16:creationId xmlns="" xmlns:a16="http://schemas.microsoft.com/office/drawing/2014/main" id="{8AC7580C-797A-43A4-9BAF-BDCF3FC2931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48064" y="1729111"/>
            <a:ext cx="2629270" cy="4148161"/>
          </a:xfrm>
          <a:prstGeom prst="rect">
            <a:avLst/>
          </a:prstGeom>
          <a:scene3d>
            <a:camera prst="orthographicFront"/>
            <a:lightRig rig="threePt" dir="t"/>
          </a:scene3d>
          <a:sp3d>
            <a:bevelT/>
          </a:sp3d>
        </p:spPr>
      </p:pic>
    </p:spTree>
    <p:extLst>
      <p:ext uri="{BB962C8B-B14F-4D97-AF65-F5344CB8AC3E}">
        <p14:creationId xmlns="" xmlns:p14="http://schemas.microsoft.com/office/powerpoint/2010/main" val="1625534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3">
            <a:extLst>
              <a:ext uri="{FF2B5EF4-FFF2-40B4-BE49-F238E27FC236}">
                <a16:creationId xmlns="" xmlns:a16="http://schemas.microsoft.com/office/drawing/2014/main" id="{682F458C-A209-4DAE-8A60-6F3AAEC47E28}"/>
              </a:ext>
            </a:extLst>
          </p:cNvPr>
          <p:cNvSpPr txBox="1">
            <a:spLocks/>
          </p:cNvSpPr>
          <p:nvPr/>
        </p:nvSpPr>
        <p:spPr>
          <a:xfrm>
            <a:off x="755576" y="620688"/>
            <a:ext cx="7632848" cy="576064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l-GR" sz="2000" b="1" u="sng" dirty="0"/>
              <a:t>Ιστορικό Συνέδριο</a:t>
            </a:r>
          </a:p>
          <a:p>
            <a:pPr marL="0" indent="0" algn="just">
              <a:spcBef>
                <a:spcPts val="0"/>
              </a:spcBef>
              <a:buNone/>
            </a:pPr>
            <a:r>
              <a:rPr lang="el-GR" sz="1600" b="1" dirty="0"/>
              <a:t>Τίτλος:</a:t>
            </a:r>
            <a:r>
              <a:rPr lang="el-GR" sz="1600" dirty="0"/>
              <a:t> </a:t>
            </a:r>
            <a:r>
              <a:rPr lang="el-GR" sz="1600" b="1" dirty="0"/>
              <a:t>«Η Θράκη στα χρόνια της ενσωμάτωσης με την Ελλάδα»</a:t>
            </a:r>
            <a:r>
              <a:rPr lang="el-GR" sz="1600" dirty="0"/>
              <a:t> </a:t>
            </a:r>
          </a:p>
          <a:p>
            <a:pPr marL="0" indent="0" algn="just">
              <a:spcBef>
                <a:spcPts val="0"/>
              </a:spcBef>
              <a:buNone/>
            </a:pPr>
            <a:r>
              <a:rPr lang="el-GR" sz="1600" dirty="0"/>
              <a:t>Θα διεξαχθεί σε συνεργασία με τη Σχολή Κλασικών και Ανθρωπιστικών Σπουδών του Δημοκριτείου Πανεπιστημίου Θράκης</a:t>
            </a:r>
            <a:endParaRPr lang="el-GR" sz="1600" b="1" dirty="0"/>
          </a:p>
          <a:p>
            <a:pPr marL="0" indent="0" algn="just">
              <a:spcBef>
                <a:spcPts val="0"/>
              </a:spcBef>
              <a:buFont typeface="Arial"/>
              <a:buNone/>
            </a:pPr>
            <a:r>
              <a:rPr lang="el-GR" sz="1600" b="1" dirty="0"/>
              <a:t>Συντονίστρια:</a:t>
            </a:r>
            <a:r>
              <a:rPr lang="en-US" sz="1600" b="1" dirty="0"/>
              <a:t> </a:t>
            </a:r>
            <a:r>
              <a:rPr lang="el-GR" sz="1600" dirty="0"/>
              <a:t>Πηνελόπη Καμπάκη-Βουγιουκλή, καθηγήτρια Ελληνικής Φιλολογίας ΔΠΘ - κοσμητόρισσα της Σχολής Κλασικών και Ανθρωπιστικών Σπουδών ΔΠΘ </a:t>
            </a:r>
          </a:p>
          <a:p>
            <a:pPr marL="0" indent="0" algn="just">
              <a:spcBef>
                <a:spcPts val="0"/>
              </a:spcBef>
              <a:spcAft>
                <a:spcPts val="0"/>
              </a:spcAft>
              <a:buNone/>
            </a:pPr>
            <a:r>
              <a:rPr lang="el-GR" sz="1600" dirty="0"/>
              <a:t>	Ημερομηνία διεξαγωγής: 22-23 Μαΐου. Χώρος: Μέγαρο Μουσικής Κομοτηνής</a:t>
            </a:r>
          </a:p>
          <a:p>
            <a:pPr marL="0" indent="0" algn="just">
              <a:spcBef>
                <a:spcPts val="0"/>
              </a:spcBef>
              <a:spcAft>
                <a:spcPts val="0"/>
              </a:spcAft>
              <a:buNone/>
            </a:pPr>
            <a:r>
              <a:rPr lang="el-GR" sz="1400" b="1" dirty="0"/>
              <a:t>Στόχος</a:t>
            </a:r>
            <a:r>
              <a:rPr lang="el-GR" sz="1400" dirty="0"/>
              <a:t>: </a:t>
            </a:r>
          </a:p>
          <a:p>
            <a:pPr marL="0" indent="0" algn="just">
              <a:spcBef>
                <a:spcPts val="0"/>
              </a:spcBef>
              <a:spcAft>
                <a:spcPts val="0"/>
              </a:spcAft>
              <a:buNone/>
            </a:pPr>
            <a:r>
              <a:rPr lang="el-GR" sz="1400" dirty="0"/>
              <a:t>Η διερεύνηση και παρουσίαση της κατάστασης στη Θράκη κατά την εποχή της ενσωμάτωσης, ο τρόπος που οι διαφορετικές κοινότητες αντιμετώπισαν το ζήτημα της ενσωμάτωσης στην Ελλάδα,  το πώς πραγματοποιήθηκε η ενσωμάτωση της Θράκης στην Εκπαίδευση καθώς και διάφορες πολιτικές και διπλωματικές πτυχές του θρακικού ζητήματος. </a:t>
            </a:r>
          </a:p>
          <a:p>
            <a:pPr marL="0" indent="0" algn="just">
              <a:spcBef>
                <a:spcPts val="0"/>
              </a:spcBef>
              <a:spcAft>
                <a:spcPts val="0"/>
              </a:spcAft>
              <a:buNone/>
            </a:pPr>
            <a:r>
              <a:rPr lang="el-GR" sz="1400" b="1" dirty="0"/>
              <a:t>Ενότητες: </a:t>
            </a:r>
          </a:p>
          <a:p>
            <a:pPr marL="0" indent="0" algn="just">
              <a:spcBef>
                <a:spcPts val="0"/>
              </a:spcBef>
              <a:spcAft>
                <a:spcPts val="0"/>
              </a:spcAft>
              <a:buNone/>
            </a:pPr>
            <a:r>
              <a:rPr lang="el-GR" sz="1400" dirty="0"/>
              <a:t>Α</a:t>
            </a:r>
            <a:r>
              <a:rPr lang="el-GR" sz="1400" i="1" dirty="0"/>
              <a:t>. </a:t>
            </a:r>
            <a:r>
              <a:rPr lang="el-GR" sz="1400" dirty="0"/>
              <a:t>Κοινότητες της Θράκης στα χρόνια της ενσωμάτωσης</a:t>
            </a:r>
          </a:p>
          <a:p>
            <a:pPr marL="0" indent="0" algn="just">
              <a:spcBef>
                <a:spcPts val="0"/>
              </a:spcBef>
              <a:spcAft>
                <a:spcPts val="0"/>
              </a:spcAft>
              <a:buNone/>
            </a:pPr>
            <a:r>
              <a:rPr lang="el-GR" sz="1400" dirty="0"/>
              <a:t>Β. Πολιτικές και διπλωματικές πτυχές του θρακικού ζητήματος</a:t>
            </a:r>
          </a:p>
          <a:p>
            <a:pPr marL="0" indent="0" algn="just">
              <a:spcBef>
                <a:spcPts val="0"/>
              </a:spcBef>
              <a:spcAft>
                <a:spcPts val="0"/>
              </a:spcAft>
              <a:buNone/>
            </a:pPr>
            <a:r>
              <a:rPr lang="el-GR" sz="1400" dirty="0"/>
              <a:t>Γ. Η ενσωμάτωση της Θράκης στην Εκπαίδευση και στη Δημόσια Ιστορία</a:t>
            </a:r>
            <a:endParaRPr lang="el-GR" sz="1400" i="1" dirty="0"/>
          </a:p>
          <a:p>
            <a:pPr marL="0" indent="0" algn="ctr">
              <a:spcBef>
                <a:spcPts val="0"/>
              </a:spcBef>
              <a:buNone/>
            </a:pPr>
            <a:r>
              <a:rPr lang="el-GR" sz="1800" b="1" dirty="0"/>
              <a:t>Παράλληλες εκδηλώσεις</a:t>
            </a:r>
          </a:p>
          <a:p>
            <a:pPr algn="just">
              <a:spcBef>
                <a:spcPts val="0"/>
              </a:spcBef>
              <a:spcAft>
                <a:spcPts val="0"/>
              </a:spcAft>
            </a:pPr>
            <a:r>
              <a:rPr lang="el-GR" sz="1600" b="1" dirty="0"/>
              <a:t>Έκθεση φωτογραφίας και έκδοση λευκώματος </a:t>
            </a:r>
            <a:r>
              <a:rPr lang="el-GR" sz="1600" dirty="0"/>
              <a:t>με υλικό από την εποχή της απελευθέρωσης</a:t>
            </a:r>
          </a:p>
          <a:p>
            <a:pPr marL="0" indent="0" algn="just">
              <a:spcBef>
                <a:spcPts val="0"/>
              </a:spcBef>
              <a:spcAft>
                <a:spcPts val="0"/>
              </a:spcAft>
              <a:buNone/>
            </a:pPr>
            <a:r>
              <a:rPr lang="el-GR" sz="1600" dirty="0"/>
              <a:t>	Διοργάνωση: ΤΕΦΑΑ - ΔΠΘ, Δήμος Κομοτηνής και Περιφέρεια ΑΜΘ/Περιφερειακή Ενότητα Ροδόπης. Υπεύθυνος: Δημήτρης Γουλιμάρης, Αναπλ. Καθηγητής ΤΕΦΑΑ </a:t>
            </a:r>
          </a:p>
          <a:p>
            <a:pPr algn="just">
              <a:spcBef>
                <a:spcPts val="0"/>
              </a:spcBef>
              <a:spcAft>
                <a:spcPts val="0"/>
              </a:spcAft>
            </a:pPr>
            <a:r>
              <a:rPr lang="el-GR" sz="1600" b="1" dirty="0"/>
              <a:t>Συναυλία από τη Λαϊκή Ορχήστρα «Μίκης Θεοδωράκης» </a:t>
            </a:r>
            <a:r>
              <a:rPr lang="el-GR" sz="1600" dirty="0"/>
              <a:t>και βράβευση του συνθέτη </a:t>
            </a:r>
          </a:p>
          <a:p>
            <a:pPr marL="0" indent="0" algn="just">
              <a:spcBef>
                <a:spcPts val="0"/>
              </a:spcBef>
              <a:spcAft>
                <a:spcPts val="0"/>
              </a:spcAft>
              <a:buNone/>
            </a:pPr>
            <a:r>
              <a:rPr lang="el-GR" sz="1600" dirty="0"/>
              <a:t>	Ημερομηνία διεξαγωγής: 22 Μαΐου. Χώρος : Μέγαρο Μουσικής</a:t>
            </a:r>
          </a:p>
          <a:p>
            <a:pPr marL="0" indent="0" algn="ctr">
              <a:buFont typeface="Arial"/>
              <a:buNone/>
            </a:pPr>
            <a:endParaRPr lang="el-GR" sz="1400" dirty="0"/>
          </a:p>
          <a:p>
            <a:pPr marL="0" indent="0" algn="ctr">
              <a:buFont typeface="Arial"/>
              <a:buNone/>
            </a:pPr>
            <a:endParaRPr lang="el-GR" sz="1400" dirty="0"/>
          </a:p>
          <a:p>
            <a:pPr marL="0" indent="0" algn="ctr">
              <a:buFont typeface="Arial"/>
              <a:buNone/>
            </a:pPr>
            <a:endParaRPr lang="el-GR" sz="1400" dirty="0"/>
          </a:p>
          <a:p>
            <a:pPr marL="0" indent="0" algn="ctr">
              <a:buFont typeface="Arial"/>
              <a:buNone/>
            </a:pPr>
            <a:endParaRPr lang="el-GR" sz="1400" dirty="0"/>
          </a:p>
          <a:p>
            <a:pPr marL="0" indent="0" algn="ctr">
              <a:buFont typeface="Arial"/>
              <a:buNone/>
            </a:pPr>
            <a:endParaRPr lang="el-GR" sz="1400" dirty="0"/>
          </a:p>
          <a:p>
            <a:pPr marL="0" indent="0" algn="ctr">
              <a:buFont typeface="Arial"/>
              <a:buNone/>
            </a:pPr>
            <a:endParaRPr lang="el-GR" sz="1400" dirty="0"/>
          </a:p>
        </p:txBody>
      </p:sp>
      <p:pic>
        <p:nvPicPr>
          <p:cNvPr id="5" name="Εικόνα 4">
            <a:extLst>
              <a:ext uri="{FF2B5EF4-FFF2-40B4-BE49-F238E27FC236}">
                <a16:creationId xmlns="" xmlns:a16="http://schemas.microsoft.com/office/drawing/2014/main" id="{F934D398-B224-499F-BE64-EB54771BFCE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60232" y="3645024"/>
            <a:ext cx="1332226" cy="1364274"/>
          </a:xfrm>
          <a:prstGeom prst="rect">
            <a:avLst/>
          </a:prstGeom>
          <a:scene3d>
            <a:camera prst="orthographicFront"/>
            <a:lightRig rig="threePt" dir="t"/>
          </a:scene3d>
          <a:sp3d>
            <a:bevelT/>
          </a:sp3d>
        </p:spPr>
      </p:pic>
    </p:spTree>
    <p:extLst>
      <p:ext uri="{BB962C8B-B14F-4D97-AF65-F5344CB8AC3E}">
        <p14:creationId xmlns="" xmlns:p14="http://schemas.microsoft.com/office/powerpoint/2010/main" val="33640128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620688"/>
            <a:ext cx="7488832" cy="5755422"/>
          </a:xfrm>
          <a:prstGeom prst="rect">
            <a:avLst/>
          </a:prstGeom>
        </p:spPr>
        <p:txBody>
          <a:bodyPr wrap="square">
            <a:spAutoFit/>
          </a:bodyPr>
          <a:lstStyle/>
          <a:p>
            <a:pPr algn="ctr"/>
            <a:r>
              <a:rPr lang="el-GR" b="1" u="sng" dirty="0">
                <a:solidFill>
                  <a:schemeClr val="tx1">
                    <a:lumMod val="85000"/>
                    <a:lumOff val="15000"/>
                  </a:schemeClr>
                </a:solidFill>
              </a:rPr>
              <a:t>Διεθνές Συνέδριο </a:t>
            </a:r>
            <a:br>
              <a:rPr lang="el-GR" b="1" u="sng" dirty="0">
                <a:solidFill>
                  <a:schemeClr val="tx1">
                    <a:lumMod val="85000"/>
                    <a:lumOff val="15000"/>
                  </a:schemeClr>
                </a:solidFill>
              </a:rPr>
            </a:br>
            <a:r>
              <a:rPr lang="el-GR" b="1" u="sng" dirty="0">
                <a:solidFill>
                  <a:schemeClr val="tx1">
                    <a:lumMod val="85000"/>
                    <a:lumOff val="15000"/>
                  </a:schemeClr>
                </a:solidFill>
              </a:rPr>
              <a:t>Ευρωπαϊκή Περιφερειακή Πολιτική και Περιφερειακή Ανάπτυξη </a:t>
            </a:r>
            <a:br>
              <a:rPr lang="el-GR" b="1" u="sng" dirty="0">
                <a:solidFill>
                  <a:schemeClr val="tx1">
                    <a:lumMod val="85000"/>
                    <a:lumOff val="15000"/>
                  </a:schemeClr>
                </a:solidFill>
              </a:rPr>
            </a:br>
            <a:r>
              <a:rPr lang="el-GR" b="1" u="sng" dirty="0">
                <a:solidFill>
                  <a:schemeClr val="tx1">
                    <a:lumMod val="85000"/>
                    <a:lumOff val="15000"/>
                  </a:schemeClr>
                </a:solidFill>
              </a:rPr>
              <a:t>στην Αν. Μακεδονία και Θράκη </a:t>
            </a:r>
          </a:p>
          <a:p>
            <a:pPr algn="ctr"/>
            <a:r>
              <a:rPr lang="el-GR" dirty="0">
                <a:solidFill>
                  <a:schemeClr val="tx1">
                    <a:lumMod val="85000"/>
                    <a:lumOff val="15000"/>
                  </a:schemeClr>
                </a:solidFill>
              </a:rPr>
              <a:t>Παρελθόν, Παρόν και Μέλλον</a:t>
            </a:r>
            <a:endParaRPr lang="en-US" dirty="0">
              <a:solidFill>
                <a:schemeClr val="tx1">
                  <a:lumMod val="85000"/>
                  <a:lumOff val="15000"/>
                </a:schemeClr>
              </a:solidFill>
            </a:endParaRPr>
          </a:p>
          <a:p>
            <a:r>
              <a:rPr lang="el-GR" sz="1600" b="1" dirty="0">
                <a:solidFill>
                  <a:schemeClr val="tx1">
                    <a:lumMod val="85000"/>
                    <a:lumOff val="15000"/>
                  </a:schemeClr>
                </a:solidFill>
              </a:rPr>
              <a:t>Ενότητες:</a:t>
            </a:r>
          </a:p>
          <a:p>
            <a:pPr lvl="1"/>
            <a:r>
              <a:rPr lang="el-GR" sz="1400" b="1" dirty="0">
                <a:solidFill>
                  <a:schemeClr val="tx1">
                    <a:lumMod val="85000"/>
                    <a:lumOff val="15000"/>
                  </a:schemeClr>
                </a:solidFill>
              </a:rPr>
              <a:t>Α. Η Περιφερειακή Ανάπτυξη κατά τα προηγούμενα χρόνια</a:t>
            </a:r>
          </a:p>
          <a:p>
            <a:pPr marL="742950" lvl="1" indent="-285750">
              <a:buFont typeface="Arial" panose="020B0604020202020204" pitchFamily="34" charset="0"/>
              <a:buChar char="•"/>
            </a:pPr>
            <a:r>
              <a:rPr lang="el-GR" sz="1400" dirty="0">
                <a:solidFill>
                  <a:schemeClr val="tx1">
                    <a:lumMod val="85000"/>
                    <a:lumOff val="15000"/>
                  </a:schemeClr>
                </a:solidFill>
              </a:rPr>
              <a:t>Επιτεύγματα - Σημαντικά έργα - Η συμβολή των Ευρωπαϊκών Διαρθρωτικών Ταμείων</a:t>
            </a:r>
          </a:p>
          <a:p>
            <a:pPr marL="742950" lvl="1" indent="-285750">
              <a:buFont typeface="Arial" panose="020B0604020202020204" pitchFamily="34" charset="0"/>
              <a:buChar char="•"/>
            </a:pPr>
            <a:r>
              <a:rPr lang="el-GR" sz="1400" dirty="0">
                <a:solidFill>
                  <a:schemeClr val="tx1">
                    <a:lumMod val="85000"/>
                    <a:lumOff val="15000"/>
                  </a:schemeClr>
                </a:solidFill>
              </a:rPr>
              <a:t>Εμπόδια και αδυναμίες  / Διδάγματα</a:t>
            </a:r>
          </a:p>
          <a:p>
            <a:pPr lvl="1"/>
            <a:endParaRPr lang="el-GR" sz="1400" dirty="0">
              <a:solidFill>
                <a:schemeClr val="tx1">
                  <a:lumMod val="85000"/>
                  <a:lumOff val="15000"/>
                </a:schemeClr>
              </a:solidFill>
            </a:endParaRPr>
          </a:p>
          <a:p>
            <a:pPr lvl="1"/>
            <a:r>
              <a:rPr lang="el-GR" sz="1400" b="1" dirty="0">
                <a:solidFill>
                  <a:schemeClr val="tx1">
                    <a:lumMod val="85000"/>
                    <a:lumOff val="15000"/>
                  </a:schemeClr>
                </a:solidFill>
              </a:rPr>
              <a:t>Β.  Που βρισκόμαστε σήμερα?</a:t>
            </a:r>
          </a:p>
          <a:p>
            <a:pPr marL="742950" lvl="1" indent="-285750">
              <a:buFont typeface="Arial" panose="020B0604020202020204" pitchFamily="34" charset="0"/>
              <a:buChar char="•"/>
            </a:pPr>
            <a:r>
              <a:rPr lang="el-GR" sz="1400" dirty="0">
                <a:solidFill>
                  <a:schemeClr val="tx1">
                    <a:lumMod val="85000"/>
                    <a:lumOff val="15000"/>
                  </a:schemeClr>
                </a:solidFill>
              </a:rPr>
              <a:t>Η τρέχουσα αναπτυξιακή στρατηγική - Έργα σε εξέλιξη και προγραμματιζόμενες παρεμβάσεις</a:t>
            </a:r>
          </a:p>
          <a:p>
            <a:pPr marL="742950" lvl="1" indent="-285750">
              <a:buFont typeface="Arial" panose="020B0604020202020204" pitchFamily="34" charset="0"/>
              <a:buChar char="•"/>
            </a:pPr>
            <a:r>
              <a:rPr lang="el-GR" sz="1400" dirty="0">
                <a:solidFill>
                  <a:schemeClr val="tx1">
                    <a:lumMod val="85000"/>
                    <a:lumOff val="15000"/>
                  </a:schemeClr>
                </a:solidFill>
              </a:rPr>
              <a:t>Το ΠΕΠ ΑΜΘ 2014-2020 και τα άλλα Ευρωπαϊκά Προγράμματα</a:t>
            </a:r>
          </a:p>
          <a:p>
            <a:pPr lvl="1"/>
            <a:endParaRPr lang="el-GR" sz="1400" dirty="0">
              <a:solidFill>
                <a:schemeClr val="tx1">
                  <a:lumMod val="85000"/>
                  <a:lumOff val="15000"/>
                </a:schemeClr>
              </a:solidFill>
            </a:endParaRPr>
          </a:p>
          <a:p>
            <a:pPr lvl="1"/>
            <a:r>
              <a:rPr lang="el-GR" sz="1400" b="1" dirty="0">
                <a:solidFill>
                  <a:schemeClr val="tx1">
                    <a:lumMod val="85000"/>
                    <a:lumOff val="15000"/>
                  </a:schemeClr>
                </a:solidFill>
              </a:rPr>
              <a:t>Γ.  Σχεδιάζοντας μια καινοτόμα πορεία προς τα εμπρός - μαζί με τις άλλες Περιφέρειες της Ευρώπης</a:t>
            </a:r>
          </a:p>
          <a:p>
            <a:pPr marL="742950" lvl="1" indent="-285750">
              <a:buFont typeface="Arial" panose="020B0604020202020204" pitchFamily="34" charset="0"/>
              <a:buChar char="•"/>
            </a:pPr>
            <a:r>
              <a:rPr lang="el-GR" sz="1400" dirty="0">
                <a:solidFill>
                  <a:schemeClr val="tx1">
                    <a:lumMod val="85000"/>
                    <a:lumOff val="15000"/>
                  </a:schemeClr>
                </a:solidFill>
              </a:rPr>
              <a:t>Καλές πρακτικές και εμπειρίες </a:t>
            </a:r>
          </a:p>
          <a:p>
            <a:pPr marL="742950" lvl="1" indent="-285750">
              <a:buFont typeface="Arial" panose="020B0604020202020204" pitchFamily="34" charset="0"/>
              <a:buChar char="•"/>
            </a:pPr>
            <a:r>
              <a:rPr lang="el-GR" sz="1400" dirty="0">
                <a:solidFill>
                  <a:schemeClr val="tx1">
                    <a:lumMod val="85000"/>
                    <a:lumOff val="15000"/>
                  </a:schemeClr>
                </a:solidFill>
              </a:rPr>
              <a:t>Η Ευρωπαϊκή Περιφερειακή Πολιτική και Πολιτική Συνοχής μετά το 2020 (2021-2027)</a:t>
            </a:r>
          </a:p>
          <a:p>
            <a:pPr marL="742950" lvl="1" indent="-285750">
              <a:buFont typeface="Arial" panose="020B0604020202020204" pitchFamily="34" charset="0"/>
              <a:buChar char="•"/>
            </a:pPr>
            <a:r>
              <a:rPr lang="el-GR" sz="1400" dirty="0">
                <a:solidFill>
                  <a:schemeClr val="tx1">
                    <a:lumMod val="85000"/>
                    <a:lumOff val="15000"/>
                  </a:schemeClr>
                </a:solidFill>
              </a:rPr>
              <a:t>Νέες ιδέες και καινοτόμα εργαλεία για την Περιφερειακή Ανάπτυξη (Ευκαιρίες και Προκλήσεις)</a:t>
            </a:r>
          </a:p>
          <a:p>
            <a:pPr lvl="1"/>
            <a:endParaRPr lang="el-GR" sz="1400" dirty="0">
              <a:solidFill>
                <a:schemeClr val="tx1">
                  <a:lumMod val="85000"/>
                  <a:lumOff val="15000"/>
                </a:schemeClr>
              </a:solidFill>
            </a:endParaRPr>
          </a:p>
          <a:p>
            <a:pPr lvl="1"/>
            <a:r>
              <a:rPr lang="el-GR" sz="1400" b="1" dirty="0">
                <a:solidFill>
                  <a:schemeClr val="tx1">
                    <a:lumMod val="85000"/>
                    <a:lumOff val="15000"/>
                  </a:schemeClr>
                </a:solidFill>
              </a:rPr>
              <a:t>Δ.  Γεφυρώνουμε τις αποστάσεις – Διαμορφώνουμε το μέλλον – Το παράδειγμα της ενέργειας, του περιβάλλοντος και των μεταφορών</a:t>
            </a:r>
          </a:p>
          <a:p>
            <a:pPr marL="742950" lvl="1" indent="-285750">
              <a:buFont typeface="Arial" panose="020B0604020202020204" pitchFamily="34" charset="0"/>
              <a:buChar char="•"/>
            </a:pPr>
            <a:r>
              <a:rPr lang="el-GR" sz="1400" dirty="0">
                <a:solidFill>
                  <a:schemeClr val="tx1">
                    <a:lumMod val="85000"/>
                    <a:lumOff val="15000"/>
                  </a:schemeClr>
                </a:solidFill>
              </a:rPr>
              <a:t>Η συνεισφορά  του Τμήματος Οικονομικών Επιστημών του ΔΠΘ</a:t>
            </a:r>
          </a:p>
          <a:p>
            <a:pPr marL="742950" lvl="1" indent="-285750">
              <a:buFont typeface="Arial" panose="020B0604020202020204" pitchFamily="34" charset="0"/>
              <a:buChar char="•"/>
            </a:pPr>
            <a:r>
              <a:rPr lang="el-GR" sz="1400" dirty="0">
                <a:solidFill>
                  <a:schemeClr val="tx1">
                    <a:lumMod val="85000"/>
                    <a:lumOff val="15000"/>
                  </a:schemeClr>
                </a:solidFill>
              </a:rPr>
              <a:t>Η συνεισφορά  των τοπικών φορέων της ΑΜΘ</a:t>
            </a:r>
          </a:p>
          <a:p>
            <a:pPr marL="742950" lvl="1" indent="-285750">
              <a:buFont typeface="Arial" panose="020B0604020202020204" pitchFamily="34" charset="0"/>
              <a:buChar char="•"/>
            </a:pPr>
            <a:r>
              <a:rPr lang="el-GR" sz="1400" dirty="0">
                <a:solidFill>
                  <a:schemeClr val="tx1">
                    <a:lumMod val="85000"/>
                    <a:lumOff val="15000"/>
                  </a:schemeClr>
                </a:solidFill>
              </a:rPr>
              <a:t>Η συνεισφορά  της </a:t>
            </a:r>
            <a:r>
              <a:rPr lang="el-GR" sz="1400" b="1" dirty="0">
                <a:solidFill>
                  <a:schemeClr val="tx1">
                    <a:lumMod val="85000"/>
                    <a:lumOff val="15000"/>
                  </a:schemeClr>
                </a:solidFill>
              </a:rPr>
              <a:t>«Παγκόσμιας ψηφιακής Κοινότητας της ΑΜΘ»  </a:t>
            </a:r>
          </a:p>
          <a:p>
            <a:pPr lvl="0"/>
            <a:endParaRPr lang="el-GR" sz="1400" dirty="0">
              <a:solidFill>
                <a:schemeClr val="tx1">
                  <a:lumMod val="85000"/>
                  <a:lumOff val="15000"/>
                </a:schemeClr>
              </a:solidFill>
            </a:endParaRPr>
          </a:p>
        </p:txBody>
      </p:sp>
      <p:pic>
        <p:nvPicPr>
          <p:cNvPr id="5" name="Εικόνα 4">
            <a:extLst>
              <a:ext uri="{FF2B5EF4-FFF2-40B4-BE49-F238E27FC236}">
                <a16:creationId xmlns="" xmlns:a16="http://schemas.microsoft.com/office/drawing/2014/main" id="{452FDE23-27C7-4ED1-A7A4-61F00EC4BF3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08304" y="5279748"/>
            <a:ext cx="914115" cy="936104"/>
          </a:xfrm>
          <a:prstGeom prst="rect">
            <a:avLst/>
          </a:prstGeom>
          <a:scene3d>
            <a:camera prst="orthographicFront"/>
            <a:lightRig rig="threePt" dir="t"/>
          </a:scene3d>
          <a:sp3d>
            <a:bevelT/>
          </a:sp3d>
        </p:spPr>
      </p:pic>
    </p:spTree>
    <p:extLst>
      <p:ext uri="{BB962C8B-B14F-4D97-AF65-F5344CB8AC3E}">
        <p14:creationId xmlns="" xmlns:p14="http://schemas.microsoft.com/office/powerpoint/2010/main" val="7755073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C692AB-AB87-4262-9E30-36FDF5BE4653}"/>
              </a:ext>
            </a:extLst>
          </p:cNvPr>
          <p:cNvSpPr txBox="1"/>
          <p:nvPr/>
        </p:nvSpPr>
        <p:spPr>
          <a:xfrm>
            <a:off x="935596" y="836712"/>
            <a:ext cx="7272808" cy="4062651"/>
          </a:xfrm>
          <a:prstGeom prst="rect">
            <a:avLst/>
          </a:prstGeom>
          <a:noFill/>
        </p:spPr>
        <p:txBody>
          <a:bodyPr wrap="square" rtlCol="0">
            <a:spAutoFit/>
          </a:bodyPr>
          <a:lstStyle/>
          <a:p>
            <a:pPr algn="just"/>
            <a:r>
              <a:rPr lang="el-GR" sz="1600" b="1" dirty="0">
                <a:solidFill>
                  <a:schemeClr val="tx1">
                    <a:lumMod val="85000"/>
                    <a:lumOff val="15000"/>
                  </a:schemeClr>
                </a:solidFill>
              </a:rPr>
              <a:t>Συμμετέχοντες: </a:t>
            </a:r>
            <a:r>
              <a:rPr lang="el-GR" sz="1600" dirty="0">
                <a:solidFill>
                  <a:schemeClr val="tx1">
                    <a:lumMod val="85000"/>
                    <a:lumOff val="15000"/>
                  </a:schemeClr>
                </a:solidFill>
              </a:rPr>
              <a:t>Εκπρόσωποι από Ευρωπαϊκή Επιτροπή, Ευρωπαϊκό Κοινοβούλιο, Ευρωπαϊκές Περιφέρειες, Πανεπιστημιακά Ιδρύματα, Τοπικούς φορείς, Παγκόσμια ψηφιακή Κοινότητα της ΑΜΘ, Διάσκεψη των Παράκτιων Περιφερειών της Ευρώπης (</a:t>
            </a:r>
            <a:r>
              <a:rPr lang="en-US" sz="1600" dirty="0">
                <a:solidFill>
                  <a:schemeClr val="tx1">
                    <a:lumMod val="85000"/>
                    <a:lumOff val="15000"/>
                  </a:schemeClr>
                </a:solidFill>
              </a:rPr>
              <a:t>CPMR).</a:t>
            </a:r>
            <a:r>
              <a:rPr lang="el-GR" sz="1600" dirty="0">
                <a:solidFill>
                  <a:schemeClr val="tx1">
                    <a:lumMod val="85000"/>
                    <a:lumOff val="15000"/>
                  </a:schemeClr>
                </a:solidFill>
              </a:rPr>
              <a:t>  </a:t>
            </a:r>
          </a:p>
          <a:p>
            <a:pPr algn="just"/>
            <a:endParaRPr lang="el-GR" sz="1600" dirty="0">
              <a:solidFill>
                <a:schemeClr val="tx1">
                  <a:lumMod val="85000"/>
                  <a:lumOff val="15000"/>
                </a:schemeClr>
              </a:solidFill>
            </a:endParaRPr>
          </a:p>
          <a:p>
            <a:pPr algn="just"/>
            <a:r>
              <a:rPr lang="el-GR" sz="1600" b="1" dirty="0">
                <a:solidFill>
                  <a:schemeClr val="tx1">
                    <a:lumMod val="85000"/>
                    <a:lumOff val="15000"/>
                  </a:schemeClr>
                </a:solidFill>
              </a:rPr>
              <a:t>Συντονιστής</a:t>
            </a:r>
            <a:r>
              <a:rPr lang="el-GR" sz="1600" dirty="0">
                <a:solidFill>
                  <a:schemeClr val="tx1">
                    <a:lumMod val="85000"/>
                    <a:lumOff val="15000"/>
                  </a:schemeClr>
                </a:solidFill>
              </a:rPr>
              <a:t> : Παύλος </a:t>
            </a:r>
            <a:r>
              <a:rPr lang="el-GR" sz="1600" dirty="0" err="1">
                <a:solidFill>
                  <a:schemeClr val="tx1">
                    <a:lumMod val="85000"/>
                    <a:lumOff val="15000"/>
                  </a:schemeClr>
                </a:solidFill>
              </a:rPr>
              <a:t>Δαμιανίδης</a:t>
            </a:r>
            <a:r>
              <a:rPr lang="el-GR" sz="1600" dirty="0">
                <a:solidFill>
                  <a:schemeClr val="tx1">
                    <a:lumMod val="85000"/>
                    <a:lumOff val="15000"/>
                  </a:schemeClr>
                </a:solidFill>
              </a:rPr>
              <a:t>, τ. Αντιπεριφερειάρχης Ροδόπης και τ. Αντιπρόεδρος της Διάσκεψης των Παράκτιων Περιφερειών της Ευρώπης (</a:t>
            </a:r>
            <a:r>
              <a:rPr lang="en-US" sz="1600" dirty="0">
                <a:solidFill>
                  <a:schemeClr val="tx1">
                    <a:lumMod val="85000"/>
                    <a:lumOff val="15000"/>
                  </a:schemeClr>
                </a:solidFill>
              </a:rPr>
              <a:t>CPMR).</a:t>
            </a:r>
            <a:endParaRPr lang="el-GR" sz="1600" dirty="0">
              <a:solidFill>
                <a:schemeClr val="tx1">
                  <a:lumMod val="85000"/>
                  <a:lumOff val="15000"/>
                </a:schemeClr>
              </a:solidFill>
            </a:endParaRPr>
          </a:p>
          <a:p>
            <a:pPr algn="just"/>
            <a:endParaRPr lang="el-GR" sz="1600" b="1" dirty="0">
              <a:solidFill>
                <a:schemeClr val="tx1">
                  <a:lumMod val="85000"/>
                  <a:lumOff val="15000"/>
                </a:schemeClr>
              </a:solidFill>
            </a:endParaRPr>
          </a:p>
          <a:p>
            <a:pPr algn="just"/>
            <a:r>
              <a:rPr lang="el-GR" sz="1600" b="1" dirty="0">
                <a:solidFill>
                  <a:schemeClr val="tx1">
                    <a:lumMod val="85000"/>
                    <a:lumOff val="15000"/>
                  </a:schemeClr>
                </a:solidFill>
              </a:rPr>
              <a:t>Διοργάνωση</a:t>
            </a:r>
            <a:r>
              <a:rPr lang="el-GR" sz="1600" dirty="0">
                <a:solidFill>
                  <a:schemeClr val="tx1">
                    <a:lumMod val="85000"/>
                    <a:lumOff val="15000"/>
                  </a:schemeClr>
                </a:solidFill>
              </a:rPr>
              <a:t>: Ειδική Υπηρεσία Διαχείρισης Επιχειρησιακού Προγράμματος Περιφέρειας ΑΜΘ</a:t>
            </a:r>
          </a:p>
          <a:p>
            <a:pPr algn="just"/>
            <a:endParaRPr lang="el-GR" sz="1600" dirty="0">
              <a:solidFill>
                <a:schemeClr val="tx1">
                  <a:lumMod val="85000"/>
                  <a:lumOff val="15000"/>
                </a:schemeClr>
              </a:solidFill>
            </a:endParaRPr>
          </a:p>
          <a:p>
            <a:pPr algn="just"/>
            <a:r>
              <a:rPr lang="el-GR" sz="1600" b="1" dirty="0">
                <a:solidFill>
                  <a:schemeClr val="tx1">
                    <a:lumMod val="85000"/>
                    <a:lumOff val="15000"/>
                  </a:schemeClr>
                </a:solidFill>
              </a:rPr>
              <a:t>Επιστημονική Επιμέλεια:  </a:t>
            </a:r>
            <a:r>
              <a:rPr lang="el-GR" sz="1600" dirty="0">
                <a:solidFill>
                  <a:schemeClr val="tx1">
                    <a:lumMod val="85000"/>
                    <a:lumOff val="15000"/>
                  </a:schemeClr>
                </a:solidFill>
              </a:rPr>
              <a:t>Τμήμα Οικονομικών Επιστημών της Σχολής Κοινωνικών, Πολιτικών και Οικονομικών Επιστημών του ΔΠΘ </a:t>
            </a:r>
          </a:p>
          <a:p>
            <a:pPr algn="just"/>
            <a:endParaRPr lang="el-GR" sz="1600" dirty="0">
              <a:solidFill>
                <a:schemeClr val="tx1">
                  <a:lumMod val="85000"/>
                  <a:lumOff val="15000"/>
                </a:schemeClr>
              </a:solidFill>
            </a:endParaRPr>
          </a:p>
          <a:p>
            <a:pPr algn="just"/>
            <a:r>
              <a:rPr lang="el-GR" sz="1600" dirty="0">
                <a:solidFill>
                  <a:schemeClr val="tx1">
                    <a:lumMod val="85000"/>
                    <a:lumOff val="15000"/>
                  </a:schemeClr>
                </a:solidFill>
              </a:rPr>
              <a:t>Περίοδος: τέλος Σεπτεμβρίου 2020</a:t>
            </a:r>
          </a:p>
          <a:p>
            <a:pPr algn="just"/>
            <a:r>
              <a:rPr lang="el-GR" sz="1600" dirty="0">
                <a:solidFill>
                  <a:schemeClr val="tx1">
                    <a:lumMod val="85000"/>
                    <a:lumOff val="15000"/>
                  </a:schemeClr>
                </a:solidFill>
              </a:rPr>
              <a:t>Τόπος : Αλεξανδρούπολη</a:t>
            </a:r>
          </a:p>
          <a:p>
            <a:endParaRPr lang="el-GR" dirty="0"/>
          </a:p>
        </p:txBody>
      </p:sp>
      <p:pic>
        <p:nvPicPr>
          <p:cNvPr id="6" name="Εικόνα 5">
            <a:extLst>
              <a:ext uri="{FF2B5EF4-FFF2-40B4-BE49-F238E27FC236}">
                <a16:creationId xmlns="" xmlns:a16="http://schemas.microsoft.com/office/drawing/2014/main" id="{463D6C95-038D-45BF-87E1-A0AB89DE7B0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48064" y="4089336"/>
            <a:ext cx="2736304" cy="1620054"/>
          </a:xfrm>
          <a:prstGeom prst="rect">
            <a:avLst/>
          </a:prstGeom>
          <a:effectLst>
            <a:outerShdw blurRad="50800" dist="50800" dir="5400000" algn="ctr" rotWithShape="0">
              <a:srgbClr val="000000"/>
            </a:outerShdw>
            <a:softEdge rad="31750"/>
          </a:effectLst>
        </p:spPr>
      </p:pic>
    </p:spTree>
    <p:extLst>
      <p:ext uri="{BB962C8B-B14F-4D97-AF65-F5344CB8AC3E}">
        <p14:creationId xmlns="" xmlns:p14="http://schemas.microsoft.com/office/powerpoint/2010/main" val="21526146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320456"/>
            <a:ext cx="7488832" cy="5909310"/>
          </a:xfrm>
          <a:prstGeom prst="rect">
            <a:avLst/>
          </a:prstGeom>
        </p:spPr>
        <p:txBody>
          <a:bodyPr wrap="square">
            <a:spAutoFit/>
          </a:bodyPr>
          <a:lstStyle/>
          <a:p>
            <a:pPr algn="ctr"/>
            <a:endParaRPr lang="en-US" u="sng" dirty="0"/>
          </a:p>
          <a:p>
            <a:pPr algn="ctr"/>
            <a:r>
              <a:rPr lang="el-GR" sz="2000" b="1" u="sng" dirty="0">
                <a:solidFill>
                  <a:schemeClr val="tx1">
                    <a:lumMod val="85000"/>
                    <a:lumOff val="15000"/>
                  </a:schemeClr>
                </a:solidFill>
              </a:rPr>
              <a:t>Μουσικολογικό Συνέδριο </a:t>
            </a:r>
          </a:p>
          <a:p>
            <a:pPr algn="just"/>
            <a:r>
              <a:rPr lang="el-GR" sz="1600" b="1" dirty="0">
                <a:solidFill>
                  <a:schemeClr val="tx1">
                    <a:lumMod val="85000"/>
                    <a:lumOff val="15000"/>
                  </a:schemeClr>
                </a:solidFill>
              </a:rPr>
              <a:t>Τίτλος:</a:t>
            </a:r>
            <a:r>
              <a:rPr lang="el-GR" sz="1600" dirty="0">
                <a:solidFill>
                  <a:schemeClr val="tx1">
                    <a:lumMod val="85000"/>
                    <a:lumOff val="15000"/>
                  </a:schemeClr>
                </a:solidFill>
              </a:rPr>
              <a:t> </a:t>
            </a:r>
            <a:r>
              <a:rPr lang="el-GR" sz="1600" b="1" dirty="0">
                <a:solidFill>
                  <a:schemeClr val="tx1">
                    <a:lumMod val="85000"/>
                    <a:lumOff val="15000"/>
                  </a:schemeClr>
                </a:solidFill>
              </a:rPr>
              <a:t>«Η μουσική δημιουργία στη Θράκη, πλουραλισμός και ετερότητα»</a:t>
            </a:r>
            <a:endParaRPr lang="en-US" sz="1600" b="1" u="sng" dirty="0"/>
          </a:p>
          <a:p>
            <a:pPr algn="just"/>
            <a:r>
              <a:rPr lang="el-GR" sz="1600" b="1" dirty="0">
                <a:solidFill>
                  <a:schemeClr val="tx1">
                    <a:lumMod val="85000"/>
                    <a:lumOff val="15000"/>
                  </a:schemeClr>
                </a:solidFill>
              </a:rPr>
              <a:t>Στόχος: </a:t>
            </a:r>
            <a:r>
              <a:rPr lang="el-GR" sz="1600" dirty="0">
                <a:solidFill>
                  <a:schemeClr val="tx1">
                    <a:lumMod val="85000"/>
                    <a:lumOff val="15000"/>
                  </a:schemeClr>
                </a:solidFill>
              </a:rPr>
              <a:t>Η διερεύνηση, καταγραφή, τεκμηρίωση και διαφύλαξη της μουσικής πολιτιστικής κληρονομιάς της περιοχής της Θράκης, και η προβολή και προαγωγή της σύγχρονης έντεχνης δημιουργίας.</a:t>
            </a:r>
          </a:p>
          <a:p>
            <a:pPr algn="just"/>
            <a:r>
              <a:rPr lang="el-GR" sz="1600" b="1" dirty="0">
                <a:solidFill>
                  <a:schemeClr val="tx1">
                    <a:lumMod val="85000"/>
                    <a:lumOff val="15000"/>
                  </a:schemeClr>
                </a:solidFill>
              </a:rPr>
              <a:t>Ενότητες:</a:t>
            </a:r>
          </a:p>
          <a:p>
            <a:pPr algn="just"/>
            <a:r>
              <a:rPr lang="el-GR" sz="1600" dirty="0">
                <a:solidFill>
                  <a:schemeClr val="tx1">
                    <a:lumMod val="85000"/>
                    <a:lumOff val="15000"/>
                  </a:schemeClr>
                </a:solidFill>
              </a:rPr>
              <a:t>1</a:t>
            </a:r>
            <a:r>
              <a:rPr lang="en-US" sz="1600" dirty="0">
                <a:solidFill>
                  <a:schemeClr val="tx1">
                    <a:lumMod val="85000"/>
                    <a:lumOff val="15000"/>
                  </a:schemeClr>
                </a:solidFill>
              </a:rPr>
              <a:t>.</a:t>
            </a:r>
            <a:r>
              <a:rPr lang="el-GR" sz="1600" dirty="0">
                <a:solidFill>
                  <a:schemeClr val="tx1">
                    <a:lumMod val="85000"/>
                    <a:lumOff val="15000"/>
                  </a:schemeClr>
                </a:solidFill>
              </a:rPr>
              <a:t> Μυθολογία και ιστορική αρχαιότητα. Διεπιστημονική προσέγγιση</a:t>
            </a:r>
          </a:p>
          <a:p>
            <a:pPr algn="just"/>
            <a:r>
              <a:rPr lang="el-GR" sz="1600" dirty="0">
                <a:solidFill>
                  <a:schemeClr val="tx1">
                    <a:lumMod val="85000"/>
                    <a:lumOff val="15000"/>
                  </a:schemeClr>
                </a:solidFill>
              </a:rPr>
              <a:t>2. Βυζαντινή μουσική και παραδοσιακή μουσική της Θράκης</a:t>
            </a:r>
          </a:p>
          <a:p>
            <a:pPr algn="just"/>
            <a:r>
              <a:rPr lang="el-GR" sz="1600" dirty="0">
                <a:solidFill>
                  <a:schemeClr val="tx1">
                    <a:lumMod val="85000"/>
                    <a:lumOff val="15000"/>
                  </a:schemeClr>
                </a:solidFill>
              </a:rPr>
              <a:t>3. Η έντεχνη μουσική της Θράκης: παρελθόν, παρόν και μέλλον</a:t>
            </a:r>
          </a:p>
          <a:p>
            <a:pPr algn="just"/>
            <a:r>
              <a:rPr lang="el-GR" sz="1600" b="1" dirty="0">
                <a:solidFill>
                  <a:schemeClr val="tx1">
                    <a:lumMod val="85000"/>
                    <a:lumOff val="15000"/>
                  </a:schemeClr>
                </a:solidFill>
              </a:rPr>
              <a:t>Συντονίστριες:</a:t>
            </a:r>
            <a:r>
              <a:rPr lang="el-GR" sz="1600" dirty="0">
                <a:solidFill>
                  <a:schemeClr val="tx1">
                    <a:lumMod val="85000"/>
                    <a:lumOff val="15000"/>
                  </a:schemeClr>
                </a:solidFill>
              </a:rPr>
              <a:t> </a:t>
            </a:r>
          </a:p>
          <a:p>
            <a:pPr marL="285750" indent="-285750" algn="just">
              <a:buBlip>
                <a:blip r:embed="rId2"/>
              </a:buBlip>
            </a:pPr>
            <a:r>
              <a:rPr lang="el-GR" sz="1600" dirty="0">
                <a:solidFill>
                  <a:schemeClr val="tx1">
                    <a:lumMod val="85000"/>
                    <a:lumOff val="15000"/>
                  </a:schemeClr>
                </a:solidFill>
              </a:rPr>
              <a:t>Χριστίνα Σιδηροπούλου μέλος ΕΕΠ,  Τμήμα Μουσικής Επιστήμης και Τέχνης Σχολή Κοινωνικών Ανθρωπιστικών Επιστημών και Τεχνών Πανεπιστημίου Μακεδονίας, </a:t>
            </a:r>
          </a:p>
          <a:p>
            <a:pPr marL="285750" indent="-285750" algn="just">
              <a:buBlip>
                <a:blip r:embed="rId2"/>
              </a:buBlip>
            </a:pPr>
            <a:r>
              <a:rPr lang="el-GR" sz="1600" dirty="0">
                <a:solidFill>
                  <a:schemeClr val="tx1">
                    <a:lumMod val="85000"/>
                    <a:lumOff val="15000"/>
                  </a:schemeClr>
                </a:solidFill>
              </a:rPr>
              <a:t>Πηνελόπη Καμπάκη-Βουγιουκλή καθηγήτρια Ελληνικής Φιλολογίας ΔΠΘ - Κοσμητόρισσα Σχολής Κλασικών και Ανθρωπιστικών Σπουδών ΔΠΘ</a:t>
            </a:r>
            <a:endParaRPr lang="en-US" sz="1600" dirty="0">
              <a:solidFill>
                <a:schemeClr val="tx1">
                  <a:lumMod val="85000"/>
                  <a:lumOff val="15000"/>
                </a:schemeClr>
              </a:solidFill>
            </a:endParaRPr>
          </a:p>
          <a:p>
            <a:pPr algn="ctr"/>
            <a:endParaRPr lang="el-GR" b="1" dirty="0">
              <a:solidFill>
                <a:schemeClr val="tx1">
                  <a:lumMod val="85000"/>
                  <a:lumOff val="15000"/>
                </a:schemeClr>
              </a:solidFill>
            </a:endParaRPr>
          </a:p>
          <a:p>
            <a:pPr algn="ctr"/>
            <a:r>
              <a:rPr lang="el-GR" b="1" dirty="0">
                <a:solidFill>
                  <a:schemeClr val="tx1">
                    <a:lumMod val="85000"/>
                    <a:lumOff val="15000"/>
                  </a:schemeClr>
                </a:solidFill>
              </a:rPr>
              <a:t>Παράλληλες εκδηλώσεις:</a:t>
            </a:r>
          </a:p>
          <a:p>
            <a:pPr marL="285750" indent="-285750" algn="just">
              <a:buFont typeface="Arial" panose="020B0604020202020204" pitchFamily="34" charset="0"/>
              <a:buChar char="•"/>
            </a:pPr>
            <a:r>
              <a:rPr lang="el-GR" sz="1600" dirty="0">
                <a:solidFill>
                  <a:schemeClr val="tx1">
                    <a:lumMod val="85000"/>
                    <a:lumOff val="15000"/>
                  </a:schemeClr>
                </a:solidFill>
              </a:rPr>
              <a:t>Γαλλική εκδοχή της όπερας «Ορφέας και </a:t>
            </a:r>
            <a:r>
              <a:rPr lang="en-US" sz="1600" dirty="0">
                <a:solidFill>
                  <a:schemeClr val="tx1">
                    <a:lumMod val="85000"/>
                    <a:lumOff val="15000"/>
                  </a:schemeClr>
                </a:solidFill>
              </a:rPr>
              <a:t> </a:t>
            </a:r>
            <a:r>
              <a:rPr lang="el-GR" sz="1600">
                <a:solidFill>
                  <a:schemeClr val="tx1">
                    <a:lumMod val="85000"/>
                    <a:lumOff val="15000"/>
                  </a:schemeClr>
                </a:solidFill>
              </a:rPr>
              <a:t>Ευρυδίκη</a:t>
            </a:r>
            <a:r>
              <a:rPr lang="el-GR" sz="1600" smtClean="0">
                <a:solidFill>
                  <a:schemeClr val="tx1">
                    <a:lumMod val="85000"/>
                    <a:lumOff val="15000"/>
                  </a:schemeClr>
                </a:solidFill>
              </a:rPr>
              <a:t>»</a:t>
            </a:r>
            <a:endParaRPr lang="el-GR" sz="1600" dirty="0">
              <a:solidFill>
                <a:schemeClr val="tx1">
                  <a:lumMod val="85000"/>
                  <a:lumOff val="15000"/>
                </a:schemeClr>
              </a:solidFill>
            </a:endParaRPr>
          </a:p>
          <a:p>
            <a:pPr marL="285750" indent="-285750" algn="just">
              <a:buFont typeface="Arial" panose="020B0604020202020204" pitchFamily="34" charset="0"/>
              <a:buChar char="•"/>
            </a:pPr>
            <a:r>
              <a:rPr lang="el-GR" sz="1600" dirty="0">
                <a:solidFill>
                  <a:schemeClr val="tx1">
                    <a:lumMod val="85000"/>
                    <a:lumOff val="15000"/>
                  </a:schemeClr>
                </a:solidFill>
              </a:rPr>
              <a:t>Συναυλίες βυζαντινής χορωδίας και παραδοσιακής μουσικής με μουσικούς της Θράκης</a:t>
            </a:r>
          </a:p>
          <a:p>
            <a:pPr marL="285750" indent="-285750" algn="just">
              <a:buFont typeface="Arial" panose="020B0604020202020204" pitchFamily="34" charset="0"/>
              <a:buChar char="•"/>
            </a:pPr>
            <a:r>
              <a:rPr lang="el-GR" sz="1600" dirty="0">
                <a:solidFill>
                  <a:schemeClr val="tx1">
                    <a:lumMod val="85000"/>
                    <a:lumOff val="15000"/>
                  </a:schemeClr>
                </a:solidFill>
              </a:rPr>
              <a:t>Συναυλίες με ανέκδοτα έργα νέων συνθετών για τη Θράκη</a:t>
            </a:r>
          </a:p>
          <a:p>
            <a:pPr lvl="1" algn="just"/>
            <a:r>
              <a:rPr lang="el-GR" sz="1600" dirty="0">
                <a:solidFill>
                  <a:schemeClr val="tx1">
                    <a:lumMod val="85000"/>
                    <a:lumOff val="15000"/>
                  </a:schemeClr>
                </a:solidFill>
              </a:rPr>
              <a:t>Χώρος: Μέγαρο Μουσικής Κομοτηνής</a:t>
            </a:r>
            <a:endParaRPr lang="en-US" sz="1600" dirty="0">
              <a:solidFill>
                <a:schemeClr val="tx1">
                  <a:lumMod val="85000"/>
                  <a:lumOff val="15000"/>
                </a:schemeClr>
              </a:solidFill>
            </a:endParaRPr>
          </a:p>
          <a:p>
            <a:pPr lvl="1" algn="just"/>
            <a:r>
              <a:rPr lang="el-GR" sz="1600" dirty="0">
                <a:solidFill>
                  <a:schemeClr val="tx1">
                    <a:lumMod val="85000"/>
                    <a:lumOff val="15000"/>
                  </a:schemeClr>
                </a:solidFill>
              </a:rPr>
              <a:t>Περίοδος: Μέσα Οκτωβρίου 2020</a:t>
            </a:r>
          </a:p>
          <a:p>
            <a:endParaRPr lang="el-GR" sz="1600" dirty="0">
              <a:solidFill>
                <a:schemeClr val="tx1">
                  <a:lumMod val="85000"/>
                  <a:lumOff val="15000"/>
                </a:schemeClr>
              </a:solidFill>
            </a:endParaRPr>
          </a:p>
        </p:txBody>
      </p:sp>
      <p:pic>
        <p:nvPicPr>
          <p:cNvPr id="4" name="Εικόνα 3">
            <a:extLst>
              <a:ext uri="{FF2B5EF4-FFF2-40B4-BE49-F238E27FC236}">
                <a16:creationId xmlns="" xmlns:a16="http://schemas.microsoft.com/office/drawing/2014/main" id="{12B96EC4-94A1-4D4A-8CDE-CFE6EEBE5BB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64288" y="1844824"/>
            <a:ext cx="1054747" cy="1080120"/>
          </a:xfrm>
          <a:prstGeom prst="rect">
            <a:avLst/>
          </a:prstGeom>
          <a:scene3d>
            <a:camera prst="orthographicFront"/>
            <a:lightRig rig="threePt" dir="t"/>
          </a:scene3d>
          <a:sp3d>
            <a:bevelT/>
          </a:sp3d>
        </p:spPr>
      </p:pic>
    </p:spTree>
    <p:extLst>
      <p:ext uri="{BB962C8B-B14F-4D97-AF65-F5344CB8AC3E}">
        <p14:creationId xmlns="" xmlns:p14="http://schemas.microsoft.com/office/powerpoint/2010/main" val="4571816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03648" y="836712"/>
            <a:ext cx="6768752" cy="3647152"/>
          </a:xfrm>
          <a:prstGeom prst="rect">
            <a:avLst/>
          </a:prstGeom>
        </p:spPr>
        <p:txBody>
          <a:bodyPr wrap="square">
            <a:spAutoFit/>
          </a:bodyPr>
          <a:lstStyle/>
          <a:p>
            <a:pPr algn="ctr"/>
            <a:r>
              <a:rPr lang="el-GR" sz="2000" b="1" u="sng" dirty="0">
                <a:solidFill>
                  <a:schemeClr val="tx1">
                    <a:lumMod val="85000"/>
                    <a:lumOff val="15000"/>
                  </a:schemeClr>
                </a:solidFill>
              </a:rPr>
              <a:t>Νομικό Συνέδριο  </a:t>
            </a:r>
            <a:endParaRPr lang="en-US" sz="2000" b="1" u="sng" dirty="0">
              <a:solidFill>
                <a:schemeClr val="tx1">
                  <a:lumMod val="85000"/>
                  <a:lumOff val="15000"/>
                </a:schemeClr>
              </a:solidFill>
            </a:endParaRPr>
          </a:p>
          <a:p>
            <a:pPr algn="ctr"/>
            <a:endParaRPr lang="el-GR" u="sng" dirty="0"/>
          </a:p>
          <a:p>
            <a:pPr>
              <a:spcBef>
                <a:spcPts val="600"/>
              </a:spcBef>
              <a:spcAft>
                <a:spcPts val="600"/>
              </a:spcAft>
            </a:pPr>
            <a:r>
              <a:rPr lang="el-GR" sz="1600" dirty="0">
                <a:solidFill>
                  <a:schemeClr val="tx1">
                    <a:lumMod val="85000"/>
                    <a:lumOff val="15000"/>
                  </a:schemeClr>
                </a:solidFill>
              </a:rPr>
              <a:t>Θα πραγματοποιηθεί σε συνεργασία με τη Νομική Σχολή του Δημοκριτείου Πανεπιστημίου Θράκης </a:t>
            </a:r>
            <a:r>
              <a:rPr lang="en-US" sz="1600" dirty="0">
                <a:solidFill>
                  <a:schemeClr val="tx1">
                    <a:lumMod val="85000"/>
                    <a:lumOff val="15000"/>
                  </a:schemeClr>
                </a:solidFill>
              </a:rPr>
              <a:t>    </a:t>
            </a:r>
            <a:endParaRPr lang="el-GR" sz="1600" dirty="0">
              <a:solidFill>
                <a:schemeClr val="tx1">
                  <a:lumMod val="85000"/>
                  <a:lumOff val="15000"/>
                </a:schemeClr>
              </a:solidFill>
            </a:endParaRPr>
          </a:p>
          <a:p>
            <a:pPr>
              <a:spcBef>
                <a:spcPts val="600"/>
              </a:spcBef>
              <a:spcAft>
                <a:spcPts val="600"/>
              </a:spcAft>
            </a:pPr>
            <a:r>
              <a:rPr lang="el-GR" sz="1600" dirty="0">
                <a:solidFill>
                  <a:schemeClr val="tx1">
                    <a:lumMod val="85000"/>
                    <a:lumOff val="15000"/>
                  </a:schemeClr>
                </a:solidFill>
              </a:rPr>
              <a:t>Το συνέδριο θα πραγματεύεται θέματα περιβάλλοντος και ενέργειας</a:t>
            </a:r>
          </a:p>
          <a:p>
            <a:pPr>
              <a:spcBef>
                <a:spcPts val="600"/>
              </a:spcBef>
              <a:spcAft>
                <a:spcPts val="600"/>
              </a:spcAft>
            </a:pPr>
            <a:r>
              <a:rPr lang="el-GR" sz="1600" b="1" dirty="0">
                <a:solidFill>
                  <a:schemeClr val="tx1">
                    <a:lumMod val="85000"/>
                    <a:lumOff val="15000"/>
                  </a:schemeClr>
                </a:solidFill>
              </a:rPr>
              <a:t>Συντονιστές</a:t>
            </a:r>
            <a:r>
              <a:rPr lang="el-GR" sz="1600" dirty="0">
                <a:solidFill>
                  <a:schemeClr val="tx1">
                    <a:lumMod val="85000"/>
                    <a:lumOff val="15000"/>
                  </a:schemeClr>
                </a:solidFill>
              </a:rPr>
              <a:t>: </a:t>
            </a:r>
          </a:p>
          <a:p>
            <a:pPr marL="285750" indent="-285750">
              <a:spcBef>
                <a:spcPts val="600"/>
              </a:spcBef>
              <a:spcAft>
                <a:spcPts val="600"/>
              </a:spcAft>
              <a:buBlip>
                <a:blip r:embed="rId2"/>
              </a:buBlip>
            </a:pPr>
            <a:r>
              <a:rPr lang="el-GR" sz="1600" dirty="0">
                <a:solidFill>
                  <a:schemeClr val="tx1">
                    <a:lumMod val="85000"/>
                    <a:lumOff val="15000"/>
                  </a:schemeClr>
                </a:solidFill>
              </a:rPr>
              <a:t>Θεοχάρης Δαλακούρας, Καθηγητής Νομικής ΔΠΘ – Δικηγόρος</a:t>
            </a:r>
          </a:p>
          <a:p>
            <a:pPr marL="285750" indent="-285750">
              <a:spcBef>
                <a:spcPts val="600"/>
              </a:spcBef>
              <a:spcAft>
                <a:spcPts val="600"/>
              </a:spcAft>
              <a:buBlip>
                <a:blip r:embed="rId2"/>
              </a:buBlip>
            </a:pPr>
            <a:r>
              <a:rPr lang="el-GR" sz="1600" dirty="0">
                <a:solidFill>
                  <a:schemeClr val="tx1">
                    <a:lumMod val="85000"/>
                    <a:lumOff val="15000"/>
                  </a:schemeClr>
                </a:solidFill>
              </a:rPr>
              <a:t>Μιχαήλ Χρυσομάλλης, καθηγητής Νομικής ΔΠΘ</a:t>
            </a:r>
          </a:p>
          <a:p>
            <a:pPr>
              <a:spcBef>
                <a:spcPts val="600"/>
              </a:spcBef>
              <a:spcAft>
                <a:spcPts val="600"/>
              </a:spcAft>
            </a:pPr>
            <a:r>
              <a:rPr lang="el-GR" sz="1600" dirty="0">
                <a:solidFill>
                  <a:schemeClr val="tx1">
                    <a:lumMod val="85000"/>
                    <a:lumOff val="15000"/>
                  </a:schemeClr>
                </a:solidFill>
              </a:rPr>
              <a:t>Χώρος: Μέγαρο Μουσικής</a:t>
            </a:r>
          </a:p>
          <a:p>
            <a:pPr>
              <a:spcBef>
                <a:spcPts val="600"/>
              </a:spcBef>
              <a:spcAft>
                <a:spcPts val="600"/>
              </a:spcAft>
            </a:pPr>
            <a:r>
              <a:rPr lang="el-GR" sz="1600" dirty="0">
                <a:solidFill>
                  <a:schemeClr val="tx1">
                    <a:lumMod val="85000"/>
                    <a:lumOff val="15000"/>
                  </a:schemeClr>
                </a:solidFill>
              </a:rPr>
              <a:t>Περίοδος: Νοέμβριος του 2020</a:t>
            </a:r>
          </a:p>
        </p:txBody>
      </p:sp>
      <p:pic>
        <p:nvPicPr>
          <p:cNvPr id="4" name="Εικόνα 3">
            <a:extLst>
              <a:ext uri="{FF2B5EF4-FFF2-40B4-BE49-F238E27FC236}">
                <a16:creationId xmlns="" xmlns:a16="http://schemas.microsoft.com/office/drawing/2014/main" id="{37E6E9E6-F526-4A60-8CE3-FE28A1980BC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08104" y="4534073"/>
            <a:ext cx="1512168" cy="1548544"/>
          </a:xfrm>
          <a:prstGeom prst="rect">
            <a:avLst/>
          </a:prstGeom>
          <a:scene3d>
            <a:camera prst="orthographicFront"/>
            <a:lightRig rig="threePt" dir="t"/>
          </a:scene3d>
          <a:sp3d>
            <a:bevelT/>
          </a:sp3d>
        </p:spPr>
      </p:pic>
      <p:pic>
        <p:nvPicPr>
          <p:cNvPr id="8" name="Εικόνα 7">
            <a:extLst>
              <a:ext uri="{FF2B5EF4-FFF2-40B4-BE49-F238E27FC236}">
                <a16:creationId xmlns="" xmlns:a16="http://schemas.microsoft.com/office/drawing/2014/main" id="{0C8C49BB-EF0A-4474-88BE-545362586D4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95736" y="4524692"/>
            <a:ext cx="1512168" cy="1548545"/>
          </a:xfrm>
          <a:prstGeom prst="rect">
            <a:avLst/>
          </a:prstGeom>
          <a:scene3d>
            <a:camera prst="orthographicFront"/>
            <a:lightRig rig="threePt" dir="t"/>
          </a:scene3d>
          <a:sp3d>
            <a:bevelT/>
          </a:sp3d>
        </p:spPr>
      </p:pic>
    </p:spTree>
    <p:extLst>
      <p:ext uri="{BB962C8B-B14F-4D97-AF65-F5344CB8AC3E}">
        <p14:creationId xmlns="" xmlns:p14="http://schemas.microsoft.com/office/powerpoint/2010/main" val="21133353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9592" y="637570"/>
            <a:ext cx="7200800" cy="5416868"/>
          </a:xfrm>
          <a:prstGeom prst="rect">
            <a:avLst/>
          </a:prstGeom>
        </p:spPr>
        <p:txBody>
          <a:bodyPr wrap="square">
            <a:spAutoFit/>
          </a:bodyPr>
          <a:lstStyle/>
          <a:p>
            <a:pPr algn="ctr"/>
            <a:r>
              <a:rPr lang="el-GR" sz="2000" b="1" u="sng" dirty="0">
                <a:solidFill>
                  <a:schemeClr val="tx1">
                    <a:lumMod val="85000"/>
                    <a:lumOff val="15000"/>
                  </a:schemeClr>
                </a:solidFill>
              </a:rPr>
              <a:t>Εκθέσεις</a:t>
            </a:r>
            <a:endParaRPr lang="el-GR" sz="1600" dirty="0">
              <a:solidFill>
                <a:schemeClr val="tx1">
                  <a:lumMod val="85000"/>
                  <a:lumOff val="15000"/>
                </a:schemeClr>
              </a:solidFill>
            </a:endParaRPr>
          </a:p>
          <a:p>
            <a:pPr marL="285750" indent="-285750" algn="just">
              <a:buFont typeface="Arial" panose="020B0604020202020204" pitchFamily="34" charset="0"/>
              <a:buChar char="•"/>
            </a:pPr>
            <a:r>
              <a:rPr lang="el-GR" sz="1600" b="1" dirty="0">
                <a:solidFill>
                  <a:schemeClr val="tx1">
                    <a:lumMod val="85000"/>
                    <a:lumOff val="15000"/>
                  </a:schemeClr>
                </a:solidFill>
              </a:rPr>
              <a:t>Η Θράκη του 1920 </a:t>
            </a:r>
          </a:p>
          <a:p>
            <a:pPr algn="just"/>
            <a:r>
              <a:rPr lang="el-GR" sz="1600" dirty="0">
                <a:solidFill>
                  <a:schemeClr val="tx1">
                    <a:lumMod val="85000"/>
                    <a:lumOff val="15000"/>
                  </a:schemeClr>
                </a:solidFill>
              </a:rPr>
              <a:t>	Με αρχειακό υλικό από τον Ελληνικό και Διεθνή Τύπο, τον Ελληνικό Στρατό, 	το Υπουργείο Εξωτερικών, με στρατιωτικές στολές, ενδυμασίες και όπλα της 	εποχής 	και λοιπά εκθέματα.</a:t>
            </a:r>
          </a:p>
          <a:p>
            <a:pPr algn="just"/>
            <a:r>
              <a:rPr lang="el-GR" sz="1600" dirty="0">
                <a:solidFill>
                  <a:schemeClr val="tx1">
                    <a:lumMod val="85000"/>
                    <a:lumOff val="15000"/>
                  </a:schemeClr>
                </a:solidFill>
              </a:rPr>
              <a:t>	</a:t>
            </a:r>
            <a:r>
              <a:rPr lang="el-GR" sz="1600" b="1" dirty="0">
                <a:solidFill>
                  <a:schemeClr val="tx1">
                    <a:lumMod val="85000"/>
                    <a:lumOff val="15000"/>
                  </a:schemeClr>
                </a:solidFill>
              </a:rPr>
              <a:t>Υπεύθυνος:</a:t>
            </a:r>
            <a:r>
              <a:rPr lang="el-GR" sz="1600" dirty="0">
                <a:solidFill>
                  <a:schemeClr val="tx1">
                    <a:lumMod val="85000"/>
                    <a:lumOff val="15000"/>
                  </a:schemeClr>
                </a:solidFill>
              </a:rPr>
              <a:t> Ιάκωβος Ακτσόγλου, επίκουρος καθηγητής του Τμήματος Γλώσσας, 	Φιλολογίας και Πολιτισμού Παρευξείνιων Χωρών ΔΠΘ</a:t>
            </a:r>
          </a:p>
          <a:p>
            <a:pPr algn="just"/>
            <a:r>
              <a:rPr lang="el-GR" sz="1600" dirty="0">
                <a:solidFill>
                  <a:schemeClr val="tx1">
                    <a:lumMod val="85000"/>
                    <a:lumOff val="15000"/>
                  </a:schemeClr>
                </a:solidFill>
              </a:rPr>
              <a:t>	Χώρος: Μέγαρο Μουσικής</a:t>
            </a:r>
          </a:p>
          <a:p>
            <a:pPr algn="just"/>
            <a:endParaRPr lang="el-GR" sz="1100" dirty="0">
              <a:solidFill>
                <a:schemeClr val="tx1">
                  <a:lumMod val="85000"/>
                  <a:lumOff val="15000"/>
                </a:schemeClr>
              </a:solidFill>
            </a:endParaRPr>
          </a:p>
          <a:p>
            <a:pPr marL="285750" indent="-285750" algn="just">
              <a:buFont typeface="Arial" panose="020B0604020202020204" pitchFamily="34" charset="0"/>
              <a:buChar char="•"/>
            </a:pPr>
            <a:r>
              <a:rPr lang="el-GR" sz="1600" b="1" dirty="0">
                <a:solidFill>
                  <a:schemeClr val="tx1">
                    <a:lumMod val="85000"/>
                    <a:lumOff val="15000"/>
                  </a:schemeClr>
                </a:solidFill>
              </a:rPr>
              <a:t>Επετειακή συλλογή αντικειμένων Αστικής και Αγροτικής ζωής της Θράκης</a:t>
            </a:r>
            <a:r>
              <a:rPr lang="el-GR" sz="1600" dirty="0">
                <a:solidFill>
                  <a:schemeClr val="tx1">
                    <a:lumMod val="85000"/>
                    <a:lumOff val="15000"/>
                  </a:schemeClr>
                </a:solidFill>
              </a:rPr>
              <a:t> σε </a:t>
            </a:r>
          </a:p>
          <a:p>
            <a:pPr algn="just"/>
            <a:r>
              <a:rPr lang="el-GR" sz="1600" dirty="0">
                <a:solidFill>
                  <a:schemeClr val="tx1">
                    <a:lumMod val="85000"/>
                    <a:lumOff val="15000"/>
                  </a:schemeClr>
                </a:solidFill>
              </a:rPr>
              <a:t>	</a:t>
            </a:r>
            <a:r>
              <a:rPr lang="el-GR" sz="1600" b="1" dirty="0">
                <a:solidFill>
                  <a:schemeClr val="tx1">
                    <a:lumMod val="85000"/>
                    <a:lumOff val="15000"/>
                  </a:schemeClr>
                </a:solidFill>
              </a:rPr>
              <a:t>Διοργάνωση</a:t>
            </a:r>
            <a:r>
              <a:rPr lang="el-GR" sz="1600" dirty="0">
                <a:solidFill>
                  <a:schemeClr val="tx1">
                    <a:lumMod val="85000"/>
                    <a:lumOff val="15000"/>
                  </a:schemeClr>
                </a:solidFill>
              </a:rPr>
              <a:t> της Περιφερειακή Ενότητα Έβρου με Μουσεία του τόπου και τη 	Βουλή των Ελλήνων.</a:t>
            </a:r>
          </a:p>
          <a:p>
            <a:pPr algn="just"/>
            <a:r>
              <a:rPr lang="el-GR" sz="1600" dirty="0">
                <a:solidFill>
                  <a:schemeClr val="tx1">
                    <a:lumMod val="85000"/>
                    <a:lumOff val="15000"/>
                  </a:schemeClr>
                </a:solidFill>
              </a:rPr>
              <a:t>	Η Συλλογή θα εκτεθεί στην Αλεξανδρούπολη και σε άλλες μεγάλες πόλεις της 	Θράκης</a:t>
            </a:r>
          </a:p>
          <a:p>
            <a:pPr algn="just"/>
            <a:endParaRPr lang="el-GR" sz="1600" dirty="0">
              <a:solidFill>
                <a:schemeClr val="tx1">
                  <a:lumMod val="85000"/>
                  <a:lumOff val="15000"/>
                </a:schemeClr>
              </a:solidFill>
            </a:endParaRPr>
          </a:p>
          <a:p>
            <a:pPr marL="285750" indent="-285750" algn="just">
              <a:buFont typeface="Arial" panose="020B0604020202020204" pitchFamily="34" charset="0"/>
              <a:buChar char="•"/>
            </a:pPr>
            <a:r>
              <a:rPr lang="el-GR" sz="1600" b="1" dirty="0">
                <a:solidFill>
                  <a:schemeClr val="tx1">
                    <a:lumMod val="85000"/>
                    <a:lumOff val="15000"/>
                  </a:schemeClr>
                </a:solidFill>
              </a:rPr>
              <a:t>Έκθεση εικαστικών για τη Θράκη</a:t>
            </a:r>
            <a:r>
              <a:rPr lang="el-GR" sz="1600" dirty="0">
                <a:solidFill>
                  <a:schemeClr val="tx1">
                    <a:lumMod val="85000"/>
                    <a:lumOff val="15000"/>
                  </a:schemeClr>
                </a:solidFill>
              </a:rPr>
              <a:t>. Έργα για τη Θράκη από θράκες και μη και εν 	γένει από εικαστικούς που δώρισαν συλλογές τους σε πινακοθήκες της Θράκης.</a:t>
            </a:r>
          </a:p>
          <a:p>
            <a:pPr algn="just"/>
            <a:endParaRPr lang="el-GR" sz="1100" b="1" dirty="0">
              <a:solidFill>
                <a:schemeClr val="tx1">
                  <a:lumMod val="85000"/>
                  <a:lumOff val="15000"/>
                </a:schemeClr>
              </a:solidFill>
            </a:endParaRPr>
          </a:p>
          <a:p>
            <a:r>
              <a:rPr lang="el-GR" sz="1600" b="1" dirty="0">
                <a:solidFill>
                  <a:schemeClr val="tx1">
                    <a:lumMod val="85000"/>
                    <a:lumOff val="15000"/>
                  </a:schemeClr>
                </a:solidFill>
              </a:rPr>
              <a:t>	Συντονιστές: </a:t>
            </a:r>
          </a:p>
          <a:p>
            <a:pPr marL="285750" indent="-285750">
              <a:buBlip>
                <a:blip r:embed="rId2"/>
              </a:buBlip>
            </a:pPr>
            <a:r>
              <a:rPr lang="el-GR" sz="1600" b="1" dirty="0">
                <a:solidFill>
                  <a:schemeClr val="tx1">
                    <a:lumMod val="85000"/>
                    <a:lumOff val="15000"/>
                  </a:schemeClr>
                </a:solidFill>
              </a:rPr>
              <a:t>	</a:t>
            </a:r>
            <a:r>
              <a:rPr lang="el-GR" sz="1600" dirty="0">
                <a:solidFill>
                  <a:schemeClr val="tx1">
                    <a:lumMod val="85000"/>
                    <a:lumOff val="15000"/>
                  </a:schemeClr>
                </a:solidFill>
              </a:rPr>
              <a:t>Θεόδωρος Αγγλιάς Δικηγόρος - Ζωγράφος, τ. Πρόεδρος Δημοτικού Συμβουλίου 	Δήμου Αλεξανδρούπολης και </a:t>
            </a:r>
          </a:p>
          <a:p>
            <a:pPr marL="285750" indent="-285750">
              <a:buBlip>
                <a:blip r:embed="rId2"/>
              </a:buBlip>
            </a:pPr>
            <a:r>
              <a:rPr lang="el-GR" sz="1600" dirty="0">
                <a:solidFill>
                  <a:schemeClr val="tx1">
                    <a:lumMod val="85000"/>
                    <a:lumOff val="15000"/>
                  </a:schemeClr>
                </a:solidFill>
              </a:rPr>
              <a:t>	Νικόλαος Πινάτσης Αρχιτέκτων - Πρόεδρος Ιστορικού Μουσείου Αλεξ/πολης</a:t>
            </a:r>
          </a:p>
        </p:txBody>
      </p:sp>
    </p:spTree>
    <p:extLst>
      <p:ext uri="{BB962C8B-B14F-4D97-AF65-F5344CB8AC3E}">
        <p14:creationId xmlns="" xmlns:p14="http://schemas.microsoft.com/office/powerpoint/2010/main" val="35656728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9592" y="764704"/>
            <a:ext cx="5616624" cy="4093428"/>
          </a:xfrm>
          <a:prstGeom prst="rect">
            <a:avLst/>
          </a:prstGeom>
        </p:spPr>
        <p:txBody>
          <a:bodyPr wrap="square">
            <a:spAutoFit/>
          </a:bodyPr>
          <a:lstStyle/>
          <a:p>
            <a:pPr algn="ctr"/>
            <a:r>
              <a:rPr lang="el-GR" sz="2000" b="1" u="sng" dirty="0">
                <a:solidFill>
                  <a:schemeClr val="tx1">
                    <a:lumMod val="85000"/>
                    <a:lumOff val="15000"/>
                  </a:schemeClr>
                </a:solidFill>
              </a:rPr>
              <a:t>Εκδόσεις</a:t>
            </a:r>
            <a:endParaRPr lang="el-GR" u="sng" dirty="0"/>
          </a:p>
          <a:p>
            <a:pPr marL="285750" indent="-285750" algn="just">
              <a:buFont typeface="Arial" panose="020B0604020202020204" pitchFamily="34" charset="0"/>
              <a:buChar char="•"/>
            </a:pPr>
            <a:r>
              <a:rPr lang="el-GR" sz="1600" b="1" dirty="0">
                <a:solidFill>
                  <a:schemeClr val="tx1">
                    <a:lumMod val="85000"/>
                    <a:lumOff val="15000"/>
                  </a:schemeClr>
                </a:solidFill>
              </a:rPr>
              <a:t>Οι ζωγράφοι της Θράκης</a:t>
            </a:r>
            <a:r>
              <a:rPr lang="el-GR" sz="1600" dirty="0">
                <a:solidFill>
                  <a:schemeClr val="tx1">
                    <a:lumMod val="85000"/>
                    <a:lumOff val="15000"/>
                  </a:schemeClr>
                </a:solidFill>
              </a:rPr>
              <a:t>. Αφορά σε παρουσίαση έργων διακεκριμένων θρακιωτών ζωγράφων τα οποία είναι, μέλη του Επιμελητηρίου Εικαστικών Τεχνών, με την υποστήριξη του Θρακικού Κέντρου Τέχνης και Πολιτισμού Αλεξανδρούπολης. </a:t>
            </a:r>
            <a:endParaRPr lang="en-US" sz="1600" dirty="0">
              <a:solidFill>
                <a:schemeClr val="tx1">
                  <a:lumMod val="85000"/>
                  <a:lumOff val="15000"/>
                </a:schemeClr>
              </a:solidFill>
            </a:endParaRPr>
          </a:p>
          <a:p>
            <a:pPr algn="just"/>
            <a:endParaRPr lang="el-GR" sz="1600" dirty="0">
              <a:solidFill>
                <a:schemeClr val="tx1">
                  <a:lumMod val="85000"/>
                  <a:lumOff val="15000"/>
                </a:schemeClr>
              </a:solidFill>
            </a:endParaRPr>
          </a:p>
          <a:p>
            <a:pPr marL="285750" indent="-285750" algn="just">
              <a:buFont typeface="Arial" panose="020B0604020202020204" pitchFamily="34" charset="0"/>
              <a:buChar char="•"/>
            </a:pPr>
            <a:r>
              <a:rPr lang="el-GR" sz="1600" b="1" dirty="0">
                <a:solidFill>
                  <a:schemeClr val="tx1">
                    <a:lumMod val="85000"/>
                    <a:lumOff val="15000"/>
                  </a:schemeClr>
                </a:solidFill>
              </a:rPr>
              <a:t>Τα νεότερα μνημεία της Θράκης</a:t>
            </a:r>
            <a:r>
              <a:rPr lang="el-GR" sz="1600" dirty="0">
                <a:solidFill>
                  <a:schemeClr val="tx1">
                    <a:lumMod val="85000"/>
                    <a:lumOff val="15000"/>
                  </a:schemeClr>
                </a:solidFill>
              </a:rPr>
              <a:t>. Πρόκειται για μια παρουσίαση των εμβληματικών κτιρίων, δημόσιων και ιδιωτικών του 19ου και 20ου αιώνα του τόπου μας, με την επιστημονική επιμέλεια του ΤΕΕ Παράρτημα Θράκης</a:t>
            </a:r>
            <a:endParaRPr lang="en-US" sz="1600" dirty="0">
              <a:solidFill>
                <a:schemeClr val="tx1">
                  <a:lumMod val="85000"/>
                  <a:lumOff val="15000"/>
                </a:schemeClr>
              </a:solidFill>
            </a:endParaRPr>
          </a:p>
          <a:p>
            <a:pPr algn="just"/>
            <a:endParaRPr lang="el-GR" sz="1600" dirty="0">
              <a:solidFill>
                <a:schemeClr val="tx1">
                  <a:lumMod val="85000"/>
                  <a:lumOff val="15000"/>
                </a:schemeClr>
              </a:solidFill>
            </a:endParaRPr>
          </a:p>
          <a:p>
            <a:pPr marL="285750" indent="-285750" algn="just">
              <a:buFont typeface="Arial" panose="020B0604020202020204" pitchFamily="34" charset="0"/>
              <a:buChar char="•"/>
            </a:pPr>
            <a:r>
              <a:rPr lang="el-GR" sz="1600" b="1" dirty="0">
                <a:solidFill>
                  <a:schemeClr val="tx1">
                    <a:lumMod val="85000"/>
                    <a:lumOff val="15000"/>
                  </a:schemeClr>
                </a:solidFill>
              </a:rPr>
              <a:t>Η αρχαία ελληνική Θράκη μέσα από τα μουσεία της και τα μουσεία του κόσμου</a:t>
            </a:r>
            <a:r>
              <a:rPr lang="el-GR" sz="1600" dirty="0">
                <a:solidFill>
                  <a:schemeClr val="tx1">
                    <a:lumMod val="85000"/>
                    <a:lumOff val="15000"/>
                  </a:schemeClr>
                </a:solidFill>
              </a:rPr>
              <a:t>.  Η έκδοση θα πραγματοποιηθεί σε συνεργασία με τις Εφορείες Αρχαιοτήτων και το Υπουργείο Πολιτισμού και θα αποτελέσει την αρχή μιας ανοιχτής βάσης δεδομένων πολιτισμού της Περιφέρειας ΑΜΘ</a:t>
            </a:r>
          </a:p>
        </p:txBody>
      </p:sp>
      <p:sp>
        <p:nvSpPr>
          <p:cNvPr id="7" name="TextBox 6">
            <a:extLst>
              <a:ext uri="{FF2B5EF4-FFF2-40B4-BE49-F238E27FC236}">
                <a16:creationId xmlns="" xmlns:a16="http://schemas.microsoft.com/office/drawing/2014/main" id="{1B10F782-81B2-4BAD-A074-473D3AECEE90}"/>
              </a:ext>
            </a:extLst>
          </p:cNvPr>
          <p:cNvSpPr txBox="1"/>
          <p:nvPr/>
        </p:nvSpPr>
        <p:spPr>
          <a:xfrm>
            <a:off x="1115616" y="4800635"/>
            <a:ext cx="6984776" cy="1661993"/>
          </a:xfrm>
          <a:prstGeom prst="rect">
            <a:avLst/>
          </a:prstGeom>
          <a:noFill/>
        </p:spPr>
        <p:txBody>
          <a:bodyPr wrap="square" rtlCol="0">
            <a:spAutoFit/>
          </a:bodyPr>
          <a:lstStyle/>
          <a:p>
            <a:pPr algn="just"/>
            <a:r>
              <a:rPr lang="el-GR" sz="1400" b="1" dirty="0">
                <a:solidFill>
                  <a:schemeClr val="tx1">
                    <a:lumMod val="85000"/>
                    <a:lumOff val="15000"/>
                  </a:schemeClr>
                </a:solidFill>
              </a:rPr>
              <a:t>Συντονιστές: </a:t>
            </a:r>
          </a:p>
          <a:p>
            <a:pPr marL="285750" indent="-285750" algn="just">
              <a:buBlip>
                <a:blip r:embed="rId2"/>
              </a:buBlip>
            </a:pPr>
            <a:r>
              <a:rPr lang="el-GR" sz="1400" dirty="0">
                <a:solidFill>
                  <a:schemeClr val="tx1">
                    <a:lumMod val="85000"/>
                    <a:lumOff val="15000"/>
                  </a:schemeClr>
                </a:solidFill>
              </a:rPr>
              <a:t>Θεοχάρης Δαλακούρας Καθηγητής Νομικής ΔΠΘ – Δικηγόρος, </a:t>
            </a:r>
          </a:p>
          <a:p>
            <a:pPr marL="285750" indent="-285750" algn="just">
              <a:buBlip>
                <a:blip r:embed="rId2"/>
              </a:buBlip>
            </a:pPr>
            <a:r>
              <a:rPr lang="el-GR" sz="1400" dirty="0">
                <a:solidFill>
                  <a:schemeClr val="tx1">
                    <a:lumMod val="85000"/>
                    <a:lumOff val="15000"/>
                  </a:schemeClr>
                </a:solidFill>
              </a:rPr>
              <a:t>Θεόδωρος Αγγλιάς Δικηγόρος - Ζωγράφος, τ. Πρόεδρος Δημοτικού Συμβουλίου Δήμου Αλεξανδρούπολης, </a:t>
            </a:r>
          </a:p>
          <a:p>
            <a:pPr marL="285750" indent="-285750" algn="just">
              <a:buBlip>
                <a:blip r:embed="rId2"/>
              </a:buBlip>
            </a:pPr>
            <a:r>
              <a:rPr lang="el-GR" sz="1400" dirty="0">
                <a:solidFill>
                  <a:schemeClr val="tx1">
                    <a:lumMod val="85000"/>
                    <a:lumOff val="15000"/>
                  </a:schemeClr>
                </a:solidFill>
              </a:rPr>
              <a:t>Ζωή Κοσμίδου Ζωή Κοσμίδου Εκτελεστική Γραμματέας Περιφέρειας ΑΜΘ – Πρόεδρος Αντιπροσωπείας ΤΕΕ Θράκης, </a:t>
            </a:r>
          </a:p>
          <a:p>
            <a:endParaRPr lang="el-GR" dirty="0"/>
          </a:p>
        </p:txBody>
      </p:sp>
      <p:pic>
        <p:nvPicPr>
          <p:cNvPr id="12" name="Εικόνα 11">
            <a:extLst>
              <a:ext uri="{FF2B5EF4-FFF2-40B4-BE49-F238E27FC236}">
                <a16:creationId xmlns="" xmlns:a16="http://schemas.microsoft.com/office/drawing/2014/main" id="{1D5DAF89-7749-4504-93F7-75CEE3016869}"/>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8238" r="24451"/>
          <a:stretch/>
        </p:blipFill>
        <p:spPr>
          <a:xfrm>
            <a:off x="6732240" y="1371635"/>
            <a:ext cx="1584176" cy="3429000"/>
          </a:xfrm>
          <a:prstGeom prst="rect">
            <a:avLst/>
          </a:prstGeom>
        </p:spPr>
      </p:pic>
    </p:spTree>
    <p:extLst>
      <p:ext uri="{BB962C8B-B14F-4D97-AF65-F5344CB8AC3E}">
        <p14:creationId xmlns="" xmlns:p14="http://schemas.microsoft.com/office/powerpoint/2010/main" val="21451144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Προσαρμοσμένο 4">
      <a:dk1>
        <a:srgbClr val="242852"/>
      </a:dk1>
      <a:lt1>
        <a:srgbClr val="FFFFFF"/>
      </a:lt1>
      <a:dk2>
        <a:srgbClr val="242852"/>
      </a:dk2>
      <a:lt2>
        <a:srgbClr val="ACCBF9"/>
      </a:lt2>
      <a:accent1>
        <a:srgbClr val="072B62"/>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882</TotalTime>
  <Words>811</Words>
  <Application>Microsoft Office PowerPoint</Application>
  <PresentationFormat>Προβολή στην οθόνη (4:3)</PresentationFormat>
  <Paragraphs>124</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Οργανικό</vt:lpstr>
      <vt:lpstr>Επετειακές Εκδηλώσεις της Περιφέρειας ΑΜΘ  για τα 100 χρόνια της απελευθέρωσης της Θράκης  και της ενσωμάτωσής της στον ελληνικό κορμό</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Επετειακές Εκδηλώσεις της Περιφέρειας ΑΜΘ για τα 100 χρόνια της απελευθέρωσης της Θράκης και της ενσωμάτωσης της στον ελληνικό κορμό.</dc:title>
  <dc:creator>Maria</dc:creator>
  <cp:lastModifiedBy>Χρήστης των Windows</cp:lastModifiedBy>
  <cp:revision>93</cp:revision>
  <cp:lastPrinted>2020-02-21T12:44:14Z</cp:lastPrinted>
  <dcterms:created xsi:type="dcterms:W3CDTF">2020-02-18T08:13:36Z</dcterms:created>
  <dcterms:modified xsi:type="dcterms:W3CDTF">2020-02-22T11:31:40Z</dcterms:modified>
</cp:coreProperties>
</file>